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64" r:id="rId2"/>
    <p:sldId id="258" r:id="rId3"/>
    <p:sldId id="265" r:id="rId4"/>
    <p:sldId id="311" r:id="rId5"/>
    <p:sldId id="553" r:id="rId6"/>
    <p:sldId id="558" r:id="rId7"/>
    <p:sldId id="556" r:id="rId8"/>
    <p:sldId id="293" r:id="rId9"/>
    <p:sldId id="292" r:id="rId10"/>
    <p:sldId id="288" r:id="rId11"/>
    <p:sldId id="552" r:id="rId12"/>
    <p:sldId id="536" r:id="rId13"/>
    <p:sldId id="301" r:id="rId14"/>
    <p:sldId id="559" r:id="rId15"/>
    <p:sldId id="259" r:id="rId16"/>
    <p:sldId id="561" r:id="rId17"/>
    <p:sldId id="339" r:id="rId18"/>
    <p:sldId id="273" r:id="rId19"/>
    <p:sldId id="268" r:id="rId20"/>
    <p:sldId id="313" r:id="rId21"/>
    <p:sldId id="314" r:id="rId22"/>
    <p:sldId id="315" r:id="rId23"/>
    <p:sldId id="316" r:id="rId24"/>
    <p:sldId id="540" r:id="rId25"/>
    <p:sldId id="54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69"/>
    <p:restoredTop sz="96405"/>
  </p:normalViewPr>
  <p:slideViewPr>
    <p:cSldViewPr snapToGrid="0" snapToObjects="1">
      <p:cViewPr varScale="1">
        <p:scale>
          <a:sx n="95" d="100"/>
          <a:sy n="95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wmf"/><Relationship Id="rId7" Type="http://schemas.openxmlformats.org/officeDocument/2006/relationships/image" Target="../media/image18.emf"/><Relationship Id="rId2" Type="http://schemas.openxmlformats.org/officeDocument/2006/relationships/image" Target="../media/image13.wmf"/><Relationship Id="rId1" Type="http://schemas.openxmlformats.org/officeDocument/2006/relationships/image" Target="../media/image12.emf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0" Type="http://schemas.openxmlformats.org/officeDocument/2006/relationships/image" Target="../media/image21.emf"/><Relationship Id="rId4" Type="http://schemas.openxmlformats.org/officeDocument/2006/relationships/image" Target="../media/image15.wmf"/><Relationship Id="rId9" Type="http://schemas.openxmlformats.org/officeDocument/2006/relationships/image" Target="../media/image2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F9CD-1326-7843-AAD0-55969D487855}" type="datetimeFigureOut">
              <a:rPr lang="en-US" smtClean="0"/>
              <a:t>2/21/23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11498D-9B88-8F46-8084-39CD612331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1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BD5120E-AD0C-E846-BEA8-150B495F53B4}"/>
              </a:ext>
            </a:extLst>
          </p:cNvPr>
          <p:cNvSpPr/>
          <p:nvPr/>
        </p:nvSpPr>
        <p:spPr>
          <a:xfrm>
            <a:off x="0" y="2901"/>
            <a:ext cx="12192000" cy="6855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C4F7EF-9B30-414E-BAB4-3A66B3FEC2BF}"/>
              </a:ext>
            </a:extLst>
          </p:cNvPr>
          <p:cNvSpPr/>
          <p:nvPr/>
        </p:nvSpPr>
        <p:spPr>
          <a:xfrm>
            <a:off x="0" y="2053166"/>
            <a:ext cx="12192000" cy="4804833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68500" y="3389587"/>
            <a:ext cx="8638155" cy="34927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sz="2800" b="1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DATE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976D1E-4656-1C46-B33A-80CEF468B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4433" y="560503"/>
            <a:ext cx="986187" cy="5204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372E4AD-D75A-D741-A2DA-F4189B7DB640}"/>
              </a:ext>
            </a:extLst>
          </p:cNvPr>
          <p:cNvSpPr/>
          <p:nvPr/>
        </p:nvSpPr>
        <p:spPr>
          <a:xfrm>
            <a:off x="2168499" y="2053167"/>
            <a:ext cx="10023500" cy="872067"/>
          </a:xfrm>
          <a:prstGeom prst="rect">
            <a:avLst/>
          </a:prstGeom>
          <a:gradFill>
            <a:gsLst>
              <a:gs pos="0">
                <a:srgbClr val="2A3B8F"/>
              </a:gs>
              <a:gs pos="100000">
                <a:srgbClr val="00A9F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2155" y="2079905"/>
            <a:ext cx="8554500" cy="78422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>
              <a:defRPr sz="3400" b="1" i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5992761-C136-C248-91BC-D3406A6772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68502" y="4557702"/>
            <a:ext cx="8638153" cy="18200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</a:lstStyle>
          <a:p>
            <a:pPr lvl="0"/>
            <a:r>
              <a:rPr lang="en-US" dirty="0"/>
              <a:t>CLICK TO ADD AUTHORS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17A8060-38BC-B249-81E1-BFE34D7AF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696" y="534992"/>
            <a:ext cx="2218883" cy="127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99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1D06349-1506-D741-A135-344F849B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55D3C-5AA3-7A4B-8087-817E95C2AA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85851" y="1463040"/>
            <a:ext cx="10020300" cy="4726745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B53EEF79-8466-5E45-8E39-99CECDE65F64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xfrm>
            <a:off x="336620" y="6482268"/>
            <a:ext cx="2133600" cy="2794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A665326-B1EB-9E4F-A1CE-55846B767A10}" type="datetime1">
              <a:rPr lang="en-US" smtClean="0"/>
              <a:t>2/21/23</a:t>
            </a:fld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DB324294-CAAE-964B-8B41-30769C2EC587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4942950" y="6482268"/>
            <a:ext cx="2895600" cy="279400"/>
          </a:xfrm>
          <a:prstGeom prst="rect">
            <a:avLst/>
          </a:prstGeom>
          <a:ln/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2.12/2.120 Spring 23'</a:t>
            </a: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BDF1CED8-C41A-544A-9881-2AC8F5C77208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9778721" y="6482268"/>
            <a:ext cx="2133600" cy="279400"/>
          </a:xfrm>
          <a:prstGeom prst="rect">
            <a:avLst/>
          </a:prstGeom>
          <a:ln/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F79249C0-A304-AE45-805C-8F93FAED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31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57CCC1A3-36FD-8C40-B092-46A1A955C02F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xfrm>
            <a:off x="336620" y="6482268"/>
            <a:ext cx="2133600" cy="2794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869497F-80DB-044B-836B-AA3C73E62278}" type="datetime1">
              <a:rPr lang="en-US" smtClean="0"/>
              <a:t>2/21/23</a:t>
            </a:fld>
            <a:endParaRPr lang="en-US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AC76D138-E179-DB48-ABD1-1DA763A600EC}"/>
              </a:ext>
            </a:extLst>
          </p:cNvPr>
          <p:cNvSpPr>
            <a:spLocks noGrp="1" noChangeArrowheads="1"/>
          </p:cNvSpPr>
          <p:nvPr>
            <p:ph type="ftr" sz="quarter" idx="12"/>
          </p:nvPr>
        </p:nvSpPr>
        <p:spPr>
          <a:xfrm>
            <a:off x="4942950" y="6482268"/>
            <a:ext cx="2895600" cy="279400"/>
          </a:xfrm>
          <a:prstGeom prst="rect">
            <a:avLst/>
          </a:prstGeom>
          <a:ln/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2.12/2.120 Spring 23'</a:t>
            </a: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FA96C7EE-E560-D84B-AF61-CF1DD72B9B55}"/>
              </a:ext>
            </a:extLst>
          </p:cNvPr>
          <p:cNvSpPr>
            <a:spLocks noGrp="1" noChangeArrowheads="1"/>
          </p:cNvSpPr>
          <p:nvPr>
            <p:ph type="sldNum" sz="quarter" idx="13"/>
          </p:nvPr>
        </p:nvSpPr>
        <p:spPr>
          <a:xfrm>
            <a:off x="9778721" y="6482268"/>
            <a:ext cx="2133600" cy="279400"/>
          </a:xfrm>
          <a:prstGeom prst="rect">
            <a:avLst/>
          </a:prstGeom>
          <a:ln/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F79249C0-A304-AE45-805C-8F93FAED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80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E6411C2D-B94C-E042-8476-40F90CFB21F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3F3201-7F60-4445-AA3B-F9481D97F53B}" type="datetime1">
              <a:rPr lang="en-US" smtClean="0"/>
              <a:t>2/21/23</a:t>
            </a:fld>
            <a:endParaRPr lang="en-US"/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2D2FD68-FCED-7847-BF5D-AE5505EFDBA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/>
              <a:t>2.12/2.120 Spring 23'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7FFBD617-030F-7645-96B7-DD93B602DB4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9249C0-A304-AE45-805C-8F93FAED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71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usion_2006_w_D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Line"/>
          <p:cNvSpPr/>
          <p:nvPr/>
        </p:nvSpPr>
        <p:spPr>
          <a:xfrm flipV="1">
            <a:off x="0" y="1004888"/>
            <a:ext cx="11516784" cy="1589"/>
          </a:xfrm>
          <a:prstGeom prst="line">
            <a:avLst/>
          </a:prstGeom>
          <a:ln w="3175">
            <a:solidFill>
              <a:srgbClr val="FF2730"/>
            </a:solidFill>
          </a:ln>
        </p:spPr>
        <p:txBody>
          <a:bodyPr lIns="0" tIns="0" rIns="0" bIns="0"/>
          <a:lstStyle/>
          <a:p>
            <a:pPr algn="l" defTabSz="321468">
              <a:defRPr sz="8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pic>
        <p:nvPicPr>
          <p:cNvPr id="92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53562" y="184151"/>
            <a:ext cx="2669119" cy="1035051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itle Text"/>
          <p:cNvSpPr>
            <a:spLocks noGrp="1"/>
          </p:cNvSpPr>
          <p:nvPr>
            <p:ph type="title"/>
          </p:nvPr>
        </p:nvSpPr>
        <p:spPr>
          <a:xfrm>
            <a:off x="393701" y="0"/>
            <a:ext cx="9258300" cy="1330524"/>
          </a:xfrm>
          <a:prstGeom prst="rect">
            <a:avLst/>
          </a:prstGeom>
        </p:spPr>
        <p:txBody>
          <a:bodyPr lIns="35718" tIns="35718" rIns="35718" bIns="35718"/>
          <a:lstStyle>
            <a:lvl1pPr marL="40640" marR="40640" defTabSz="910828">
              <a:lnSpc>
                <a:spcPct val="80000"/>
              </a:lnSpc>
              <a:defRPr sz="3000">
                <a:latin typeface="Arial Narrow"/>
                <a:ea typeface="Arial Narrow"/>
                <a:cs typeface="Arial Narrow"/>
                <a:sym typeface="Arial Narrow"/>
              </a:defRPr>
            </a:lvl1pPr>
          </a:lstStyle>
          <a:p>
            <a:r>
              <a:t>Title Text</a:t>
            </a:r>
          </a:p>
        </p:txBody>
      </p:sp>
      <p:sp>
        <p:nvSpPr>
          <p:cNvPr id="94" name="Body Level One…"/>
          <p:cNvSpPr>
            <a:spLocks noGrp="1"/>
          </p:cNvSpPr>
          <p:nvPr>
            <p:ph type="body" idx="1"/>
          </p:nvPr>
        </p:nvSpPr>
        <p:spPr>
          <a:xfrm>
            <a:off x="559594" y="1393032"/>
            <a:ext cx="10870407" cy="5464969"/>
          </a:xfrm>
          <a:prstGeom prst="rect">
            <a:avLst/>
          </a:prstGeom>
        </p:spPr>
        <p:txBody>
          <a:bodyPr lIns="35718" tIns="35718" rIns="35718" bIns="35718"/>
          <a:lstStyle>
            <a:lvl1pPr marL="133088" marR="40640" indent="-92448" defTabSz="910828">
              <a:lnSpc>
                <a:spcPts val="1600"/>
              </a:lnSpc>
              <a:spcBef>
                <a:spcPts val="1900"/>
              </a:spcBef>
              <a:defRPr sz="2200" b="1">
                <a:latin typeface="Arial Narrow"/>
                <a:ea typeface="Arial Narrow"/>
                <a:cs typeface="Arial Narrow"/>
                <a:sym typeface="Arial Narrow"/>
              </a:defRPr>
            </a:lvl1pPr>
            <a:lvl2pPr marL="362448" marR="40640" indent="-126546" defTabSz="910828">
              <a:spcBef>
                <a:spcPts val="700"/>
              </a:spcBef>
              <a:defRPr sz="1800">
                <a:latin typeface="Arial Narrow"/>
                <a:ea typeface="Arial Narrow"/>
                <a:cs typeface="Arial Narrow"/>
                <a:sym typeface="Arial Narrow"/>
              </a:defRPr>
            </a:lvl2pPr>
            <a:lvl3pPr marL="592560" marR="40640" indent="-121708" defTabSz="910828">
              <a:defRPr sz="1600">
                <a:latin typeface="Arial Narrow"/>
                <a:ea typeface="Arial Narrow"/>
                <a:cs typeface="Arial Narrow"/>
                <a:sym typeface="Arial Narrow"/>
              </a:defRPr>
            </a:lvl3pPr>
            <a:lvl4pPr marL="848677" marR="40640" indent="-142874" defTabSz="910828">
              <a:defRPr sz="1800">
                <a:latin typeface="Book Antiqua"/>
                <a:ea typeface="Book Antiqua"/>
                <a:cs typeface="Book Antiqua"/>
                <a:sym typeface="Book Antiqua"/>
              </a:defRPr>
            </a:lvl4pPr>
            <a:lvl5pPr marL="1088163" marR="40640" indent="-134710" defTabSz="910828">
              <a:defRPr sz="1800">
                <a:latin typeface="Book Antiqua"/>
                <a:ea typeface="Book Antiqua"/>
                <a:cs typeface="Book Antiqua"/>
                <a:sym typeface="Book Antiqua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>
            <a:spLocks noGrp="1"/>
          </p:cNvSpPr>
          <p:nvPr>
            <p:ph type="sldNum" sz="quarter" idx="2"/>
          </p:nvPr>
        </p:nvSpPr>
        <p:spPr>
          <a:xfrm>
            <a:off x="10019174" y="6359525"/>
            <a:ext cx="281653" cy="211138"/>
          </a:xfrm>
          <a:prstGeom prst="rect">
            <a:avLst/>
          </a:prstGeom>
        </p:spPr>
        <p:txBody>
          <a:bodyPr lIns="35718" tIns="35718" rIns="35718" bIns="35718"/>
          <a:lstStyle>
            <a:lvl1pPr defTabSz="580429">
              <a:defRPr sz="900" i="1">
                <a:solidFill>
                  <a:srgbClr val="929292"/>
                </a:solidFill>
                <a:uFill>
                  <a:solidFill>
                    <a:srgbClr val="929292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1058623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DCCFFB-9A4E-1044-A43C-13364430C389}" type="datetime1">
              <a:rPr lang="en-US" smtClean="0"/>
              <a:t>2/21/23</a:t>
            </a:fld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2.12/2.120 Spring 23'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DB3BA9-8E03-324C-977A-560F30B4A9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825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83E29A-F8D7-B741-9AF2-DF155C629461}"/>
              </a:ext>
            </a:extLst>
          </p:cNvPr>
          <p:cNvSpPr/>
          <p:nvPr/>
        </p:nvSpPr>
        <p:spPr>
          <a:xfrm flipV="1">
            <a:off x="0" y="-5"/>
            <a:ext cx="12192000" cy="931337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5971" y="192691"/>
            <a:ext cx="10020060" cy="549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C1F1BE-66D4-C44B-AC43-996D66691B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025" y="177291"/>
            <a:ext cx="1372283" cy="790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6EEB39-C9FC-CB43-A9CC-D4922392B6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68000" y="294128"/>
            <a:ext cx="609601" cy="321733"/>
          </a:xfrm>
          <a:prstGeom prst="rect">
            <a:avLst/>
          </a:prstGeom>
        </p:spPr>
      </p:pic>
      <p:sp>
        <p:nvSpPr>
          <p:cNvPr id="15" name="Rectangle 10">
            <a:extLst>
              <a:ext uri="{FF2B5EF4-FFF2-40B4-BE49-F238E27FC236}">
                <a16:creationId xmlns:a16="http://schemas.microsoft.com/office/drawing/2014/main" id="{6C98A4E0-B957-9A4A-AFA3-193BC49EA7F2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>
          <a:xfrm>
            <a:off x="336620" y="6482268"/>
            <a:ext cx="2133600" cy="279400"/>
          </a:xfrm>
          <a:prstGeom prst="rect">
            <a:avLst/>
          </a:prstGeom>
          <a:ln/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D1FD1B77-E980-1843-A904-20ECC33C0224}" type="datetime1">
              <a:rPr lang="en-US" smtClean="0"/>
              <a:t>2/21/23</a:t>
            </a:fld>
            <a:endParaRPr lang="en-US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15BCBB02-9C12-5345-B743-D82C679CB0E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>
          <a:xfrm>
            <a:off x="4942950" y="6482268"/>
            <a:ext cx="2895600" cy="279400"/>
          </a:xfrm>
          <a:prstGeom prst="rect">
            <a:avLst/>
          </a:prstGeom>
          <a:ln/>
        </p:spPr>
        <p:txBody>
          <a:bodyPr/>
          <a:lstStyle>
            <a:lvl1pPr algn="ct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2.12/2.120 Spring 23'</a:t>
            </a: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A758AF50-A931-2C48-BD6D-953CBFE5B32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>
          <a:xfrm>
            <a:off x="9778721" y="6482268"/>
            <a:ext cx="2133600" cy="279400"/>
          </a:xfrm>
          <a:prstGeom prst="rect">
            <a:avLst/>
          </a:prstGeom>
          <a:ln/>
        </p:spPr>
        <p:txBody>
          <a:bodyPr/>
          <a:lstStyle>
            <a:lvl1pPr algn="r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F79249C0-A304-AE45-805C-8F93FAEDA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5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3333" b="1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43.png"/><Relationship Id="rId7" Type="http://schemas.openxmlformats.org/officeDocument/2006/relationships/image" Target="../media/image27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8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NULL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NULL"/><Relationship Id="rId25" Type="http://schemas.openxmlformats.org/officeDocument/2006/relationships/image" Target="../media/image60.png"/><Relationship Id="rId2" Type="http://schemas.openxmlformats.org/officeDocument/2006/relationships/image" Target="../media/image46.png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../media/image56.png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t212/lab3_202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3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81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5.png"/><Relationship Id="rId11" Type="http://schemas.openxmlformats.org/officeDocument/2006/relationships/oleObject" Target="../embeddings/oleObject24.bin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73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80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0.emf"/><Relationship Id="rId3" Type="http://schemas.openxmlformats.org/officeDocument/2006/relationships/image" Target="../media/image11.emf"/><Relationship Id="rId7" Type="http://schemas.openxmlformats.org/officeDocument/2006/relationships/image" Target="../media/image7.e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emf"/><Relationship Id="rId5" Type="http://schemas.openxmlformats.org/officeDocument/2006/relationships/image" Target="../media/image6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8.emf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13" Type="http://schemas.openxmlformats.org/officeDocument/2006/relationships/oleObject" Target="../embeddings/oleObject11.bin"/><Relationship Id="rId18" Type="http://schemas.openxmlformats.org/officeDocument/2006/relationships/image" Target="../media/image19.emf"/><Relationship Id="rId3" Type="http://schemas.openxmlformats.org/officeDocument/2006/relationships/oleObject" Target="../embeddings/oleObject6.bin"/><Relationship Id="rId21" Type="http://schemas.openxmlformats.org/officeDocument/2006/relationships/oleObject" Target="../embeddings/oleObject15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6.emf"/><Relationship Id="rId17" Type="http://schemas.openxmlformats.org/officeDocument/2006/relationships/oleObject" Target="../embeddings/oleObject13.bin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8.emf"/><Relationship Id="rId20" Type="http://schemas.openxmlformats.org/officeDocument/2006/relationships/image" Target="../media/image20.e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11" Type="http://schemas.openxmlformats.org/officeDocument/2006/relationships/oleObject" Target="../embeddings/oleObject10.bin"/><Relationship Id="rId24" Type="http://schemas.openxmlformats.org/officeDocument/2006/relationships/image" Target="../media/image22.emf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23" Type="http://schemas.openxmlformats.org/officeDocument/2006/relationships/oleObject" Target="../embeddings/oleObject16.bin"/><Relationship Id="rId10" Type="http://schemas.openxmlformats.org/officeDocument/2006/relationships/image" Target="../media/image15.wmf"/><Relationship Id="rId19" Type="http://schemas.openxmlformats.org/officeDocument/2006/relationships/oleObject" Target="../embeddings/oleObject14.bin"/><Relationship Id="rId4" Type="http://schemas.openxmlformats.org/officeDocument/2006/relationships/image" Target="../media/image12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17.emf"/><Relationship Id="rId22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4.emf"/><Relationship Id="rId10" Type="http://schemas.openxmlformats.org/officeDocument/2006/relationships/image" Target="../media/image33.png"/><Relationship Id="rId4" Type="http://schemas.openxmlformats.org/officeDocument/2006/relationships/oleObject" Target="../embeddings/oleObject17.bin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oleObject" Target="../embeddings/oleObject18.bin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24.emf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69B1611-DC47-5C47-98D5-0A043E19D0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February 23-24, 2023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F9A50A-37FD-544D-84BD-2F3FED2A7C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2.12/2.120 </a:t>
            </a:r>
            <a:br>
              <a:rPr lang="en-US" dirty="0"/>
            </a:br>
            <a:r>
              <a:rPr lang="en-US" dirty="0"/>
              <a:t>Introduction to Robotics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4424FC-8072-0B40-8C1F-F0172502A0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Lab 3: DC Motor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232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78FFCFFA-CF5A-9F4C-B142-9B8C943BF4BC}" type="datetime1">
              <a:rPr lang="en-US" sz="1000" smtClean="0">
                <a:solidFill>
                  <a:schemeClr val="bg2"/>
                </a:solidFill>
                <a:latin typeface="Arial" charset="0"/>
                <a:cs typeface="Arial" charset="0"/>
              </a:rPr>
              <a:t>2/21/23</a:t>
            </a:fld>
            <a:endParaRPr lang="en-US" sz="100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p:sp>
        <p:nvSpPr>
          <p:cNvPr id="18434" name="Footer Placeholder 3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000">
                <a:solidFill>
                  <a:schemeClr val="bg2"/>
                </a:solidFill>
                <a:latin typeface="Arial" charset="0"/>
                <a:cs typeface="Arial" charset="0"/>
              </a:rPr>
              <a:t>2.12/2.120 Spring 23'</a:t>
            </a:r>
          </a:p>
        </p:txBody>
      </p:sp>
      <p:sp>
        <p:nvSpPr>
          <p:cNvPr id="18435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BB77243-32FC-BE43-86F2-5936A21342ED}" type="slidenum">
              <a:rPr lang="en-US" sz="1000">
                <a:solidFill>
                  <a:schemeClr val="bg2"/>
                </a:solidFill>
                <a:latin typeface="Arial" charset="0"/>
                <a:cs typeface="Arial" charset="0"/>
              </a:rPr>
              <a:pPr/>
              <a:t>10</a:t>
            </a:fld>
            <a:endParaRPr lang="en-US" sz="100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p:pic>
        <p:nvPicPr>
          <p:cNvPr id="18436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44" b="4073"/>
          <a:stretch>
            <a:fillRect/>
          </a:stretch>
        </p:blipFill>
        <p:spPr bwMode="auto">
          <a:xfrm>
            <a:off x="2124076" y="1112839"/>
            <a:ext cx="7953375" cy="282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</a:rPr>
              <a:t>2</a:t>
            </a:r>
            <a:r>
              <a:rPr lang="en-US" baseline="30000" dirty="0">
                <a:latin typeface="Arial Narrow" charset="0"/>
              </a:rPr>
              <a:t>nd</a:t>
            </a:r>
            <a:r>
              <a:rPr lang="en-US" dirty="0">
                <a:latin typeface="Arial Narrow" charset="0"/>
              </a:rPr>
              <a:t> Order System Poles</a:t>
            </a:r>
          </a:p>
        </p:txBody>
      </p:sp>
      <p:graphicFrame>
        <p:nvGraphicFramePr>
          <p:cNvPr id="18438" name="Object 4"/>
          <p:cNvGraphicFramePr>
            <a:graphicFrameLocks noChangeAspect="1"/>
          </p:cNvGraphicFramePr>
          <p:nvPr/>
        </p:nvGraphicFramePr>
        <p:xfrm>
          <a:off x="2957513" y="4195764"/>
          <a:ext cx="1854200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Equation" r:id="rId4" imgW="1231366" imgH="241195" progId="Equation.3">
                  <p:embed/>
                </p:oleObj>
              </mc:Choice>
              <mc:Fallback>
                <p:oleObj name="Equation" r:id="rId4" imgW="1231366" imgH="241195" progId="Equation.3">
                  <p:embed/>
                  <p:pic>
                    <p:nvPicPr>
                      <p:cNvPr id="1843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7513" y="4195764"/>
                        <a:ext cx="1854200" cy="3635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9" name="Object 5"/>
          <p:cNvGraphicFramePr>
            <a:graphicFrameLocks noChangeAspect="1"/>
          </p:cNvGraphicFramePr>
          <p:nvPr/>
        </p:nvGraphicFramePr>
        <p:xfrm>
          <a:off x="7251700" y="4122739"/>
          <a:ext cx="2084388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6" imgW="1384300" imgH="1333500" progId="Equation.3">
                  <p:embed/>
                </p:oleObj>
              </mc:Choice>
              <mc:Fallback>
                <p:oleObj name="Equation" r:id="rId6" imgW="1384300" imgH="1333500" progId="Equation.3">
                  <p:embed/>
                  <p:pic>
                    <p:nvPicPr>
                      <p:cNvPr id="1843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1700" y="4122739"/>
                        <a:ext cx="2084388" cy="2009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40" name="Object 6"/>
          <p:cNvGraphicFramePr>
            <a:graphicFrameLocks noChangeAspect="1"/>
          </p:cNvGraphicFramePr>
          <p:nvPr/>
        </p:nvGraphicFramePr>
        <p:xfrm>
          <a:off x="2433638" y="4997450"/>
          <a:ext cx="3556000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8" imgW="2362200" imgH="292100" progId="Equation.3">
                  <p:embed/>
                </p:oleObj>
              </mc:Choice>
              <mc:Fallback>
                <p:oleObj name="Equation" r:id="rId8" imgW="2362200" imgH="292100" progId="Equation.3">
                  <p:embed/>
                  <p:pic>
                    <p:nvPicPr>
                      <p:cNvPr id="1844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3638" y="4997450"/>
                        <a:ext cx="3556000" cy="4397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2857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1" name="Text Box 7"/>
          <p:cNvSpPr txBox="1">
            <a:spLocks noChangeArrowheads="1"/>
          </p:cNvSpPr>
          <p:nvPr/>
        </p:nvSpPr>
        <p:spPr bwMode="auto">
          <a:xfrm>
            <a:off x="8142289" y="4991100"/>
            <a:ext cx="1152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 i="1"/>
              <a:t>(within 2%)</a:t>
            </a:r>
          </a:p>
        </p:txBody>
      </p:sp>
      <p:sp>
        <p:nvSpPr>
          <p:cNvPr id="2" name="Multiply 1"/>
          <p:cNvSpPr/>
          <p:nvPr/>
        </p:nvSpPr>
        <p:spPr bwMode="auto">
          <a:xfrm>
            <a:off x="7135091" y="2124364"/>
            <a:ext cx="265546" cy="267854"/>
          </a:xfrm>
          <a:prstGeom prst="mathMultiply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pitchFamily="18" charset="0"/>
            </a:endParaRPr>
          </a:p>
        </p:txBody>
      </p:sp>
      <p:sp>
        <p:nvSpPr>
          <p:cNvPr id="12" name="Multiply 11"/>
          <p:cNvSpPr/>
          <p:nvPr/>
        </p:nvSpPr>
        <p:spPr bwMode="auto">
          <a:xfrm>
            <a:off x="7137400" y="3015672"/>
            <a:ext cx="265546" cy="267854"/>
          </a:xfrm>
          <a:prstGeom prst="mathMultiply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latin typeface="Times New Roman" pitchFamily="18" charset="0"/>
            </a:endParaRP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7262091" y="2332182"/>
            <a:ext cx="0" cy="36945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7336860" y="2304797"/>
            <a:ext cx="883505" cy="40838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33559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3B3FE-6266-7B48-848B-58927945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Response Characteristics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2CB697-E926-CC4D-AC20-3782BD3BB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3B6302-4D73-4F4B-BE68-402CA38285A2}" type="datetime1">
              <a:rPr lang="en-US" smtClean="0"/>
              <a:t>2/21/23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4E629A-3C20-0847-A3E7-0C5922592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/>
              <a:t>2.12/2.120 Spring 23'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736062-690B-8A45-A0D7-60C8060A9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F6DE-E4CD-DD4D-A94C-C904BB225BD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3B5489-6F69-514F-A995-2D2824CC5D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7300" y="1046741"/>
            <a:ext cx="4000169" cy="29989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E5A91-9F59-B440-B47F-D41B712563C7}"/>
                  </a:ext>
                </a:extLst>
              </p:cNvPr>
              <p:cNvSpPr txBox="1"/>
              <p:nvPr/>
            </p:nvSpPr>
            <p:spPr>
              <a:xfrm>
                <a:off x="5711645" y="5497727"/>
                <a:ext cx="3146311" cy="6503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𝑠𝑠</m:t>
                              </m:r>
                            </m:sub>
                          </m:sSub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%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𝑂𝑆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5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𝜋𝜁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𝜁</m:t>
                                      </m:r>
                                    </m:e>
                                    <m:sup>
                                      <m:r>
                                        <a:rPr lang="en-US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</m:sup>
                      </m:sSup>
                      <m:r>
                        <a:rPr lang="en-US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, 0≤</m:t>
                      </m:r>
                      <m:r>
                        <a:rPr lang="en-US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𝜁</m:t>
                      </m:r>
                      <m:r>
                        <a:rPr lang="en-US" sz="15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8E5A91-9F59-B440-B47F-D41B71256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1645" y="5497727"/>
                <a:ext cx="3146311" cy="6503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F6D02894-F49F-8146-A05D-B903F050C140}"/>
              </a:ext>
            </a:extLst>
          </p:cNvPr>
          <p:cNvGrpSpPr/>
          <p:nvPr/>
        </p:nvGrpSpPr>
        <p:grpSpPr>
          <a:xfrm>
            <a:off x="5685692" y="1228403"/>
            <a:ext cx="2935542" cy="532646"/>
            <a:chOff x="5971698" y="510365"/>
            <a:chExt cx="3914060" cy="7101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60CA8D3-7FB0-C44D-B3FC-78DB83014371}"/>
                    </a:ext>
                  </a:extLst>
                </p:cNvPr>
                <p:cNvSpPr txBox="1"/>
                <p:nvPr/>
              </p:nvSpPr>
              <p:spPr>
                <a:xfrm>
                  <a:off x="5971698" y="510365"/>
                  <a:ext cx="1689437" cy="7101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𝜁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1698" y="510365"/>
                  <a:ext cx="1689437" cy="710195"/>
                </a:xfrm>
                <a:prstGeom prst="rect">
                  <a:avLst/>
                </a:prstGeom>
                <a:blipFill>
                  <a:blip r:embed="rId4"/>
                  <a:stretch>
                    <a:fillRect b="-57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B1991E-823B-7240-B353-02C49CF0A4BE}"/>
                </a:ext>
              </a:extLst>
            </p:cNvPr>
            <p:cNvSpPr/>
            <p:nvPr/>
          </p:nvSpPr>
          <p:spPr>
            <a:xfrm>
              <a:off x="8019860" y="654796"/>
              <a:ext cx="1865898" cy="4103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2% Settling Time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FAEF13-7A78-B741-91BF-34DBC6222EDF}"/>
              </a:ext>
            </a:extLst>
          </p:cNvPr>
          <p:cNvGrpSpPr/>
          <p:nvPr/>
        </p:nvGrpSpPr>
        <p:grpSpPr>
          <a:xfrm>
            <a:off x="5672410" y="1892351"/>
            <a:ext cx="2969793" cy="533416"/>
            <a:chOff x="5971698" y="1160798"/>
            <a:chExt cx="3959722" cy="711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F9FD55E-7664-094B-A3BA-D42FFE6228D1}"/>
                    </a:ext>
                  </a:extLst>
                </p:cNvPr>
                <p:cNvSpPr txBox="1"/>
                <p:nvPr/>
              </p:nvSpPr>
              <p:spPr>
                <a:xfrm>
                  <a:off x="5971698" y="1160798"/>
                  <a:ext cx="1856747" cy="711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4.6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4.6</m:t>
                            </m:r>
                          </m:num>
                          <m:den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𝜁</m:t>
                            </m:r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1698" y="1160798"/>
                  <a:ext cx="1856747" cy="711221"/>
                </a:xfrm>
                <a:prstGeom prst="rect">
                  <a:avLst/>
                </a:prstGeom>
                <a:blipFill>
                  <a:blip r:embed="rId5"/>
                  <a:stretch>
                    <a:fillRect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E1EC35-1EBB-9440-847D-C1DA51EBCD94}"/>
                </a:ext>
              </a:extLst>
            </p:cNvPr>
            <p:cNvSpPr/>
            <p:nvPr/>
          </p:nvSpPr>
          <p:spPr>
            <a:xfrm>
              <a:off x="8065525" y="1305902"/>
              <a:ext cx="1865895" cy="41036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1% Settling Time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C8004E-ED90-D945-BCD8-2867A7FE590C}"/>
                  </a:ext>
                </a:extLst>
              </p:cNvPr>
              <p:cNvSpPr txBox="1"/>
              <p:nvPr/>
            </p:nvSpPr>
            <p:spPr>
              <a:xfrm>
                <a:off x="5762450" y="3390009"/>
                <a:ext cx="2584119" cy="428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5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500" dirty="0"/>
                  <a:t>                </a:t>
                </a:r>
                <a:r>
                  <a:rPr lang="en-US" sz="1350" dirty="0"/>
                  <a:t>Peak Time</a:t>
                </a:r>
                <a:endParaRPr lang="en-US" sz="15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C8004E-ED90-D945-BCD8-2867A7FE5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450" y="3390009"/>
                <a:ext cx="2584119" cy="4288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D7F57F-8A56-D14B-8E67-DCE7352EE881}"/>
              </a:ext>
            </a:extLst>
          </p:cNvPr>
          <p:cNvCxnSpPr/>
          <p:nvPr/>
        </p:nvCxnSpPr>
        <p:spPr>
          <a:xfrm>
            <a:off x="2582779" y="1444326"/>
            <a:ext cx="0" cy="756000"/>
          </a:xfrm>
          <a:prstGeom prst="straightConnector1">
            <a:avLst/>
          </a:prstGeom>
          <a:ln w="9525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5C0A91-8797-E441-AAAB-F904579211E4}"/>
                  </a:ext>
                </a:extLst>
              </p:cNvPr>
              <p:cNvSpPr txBox="1"/>
              <p:nvPr/>
            </p:nvSpPr>
            <p:spPr>
              <a:xfrm>
                <a:off x="2543928" y="1909460"/>
                <a:ext cx="188595" cy="3186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13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</m:oMath>
                  </m:oMathPara>
                </a14:m>
                <a:endParaRPr lang="en-US" sz="135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E5C0A91-8797-E441-AAAB-F90457921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928" y="1909460"/>
                <a:ext cx="188595" cy="318677"/>
              </a:xfrm>
              <a:prstGeom prst="rect">
                <a:avLst/>
              </a:prstGeom>
              <a:blipFill>
                <a:blip r:embed="rId7"/>
                <a:stretch>
                  <a:fillRect r="-8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34ED54-6AA0-D543-8AD8-61A0CDF09CDB}"/>
              </a:ext>
            </a:extLst>
          </p:cNvPr>
          <p:cNvCxnSpPr/>
          <p:nvPr/>
        </p:nvCxnSpPr>
        <p:spPr>
          <a:xfrm>
            <a:off x="2217019" y="2827357"/>
            <a:ext cx="1736064" cy="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6B4DBF-D83E-FA4F-AFFE-16CF5DF70375}"/>
              </a:ext>
            </a:extLst>
          </p:cNvPr>
          <p:cNvCxnSpPr/>
          <p:nvPr/>
        </p:nvCxnSpPr>
        <p:spPr>
          <a:xfrm flipH="1">
            <a:off x="3953083" y="2119180"/>
            <a:ext cx="0" cy="783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02B3AA-5A2B-7C4D-83A9-1FF776F2E40E}"/>
                  </a:ext>
                </a:extLst>
              </p:cNvPr>
              <p:cNvSpPr txBox="1"/>
              <p:nvPr/>
            </p:nvSpPr>
            <p:spPr>
              <a:xfrm>
                <a:off x="2930747" y="2844989"/>
                <a:ext cx="188595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402B3AA-5A2B-7C4D-83A9-1FF776F2E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747" y="2844989"/>
                <a:ext cx="188595" cy="300082"/>
              </a:xfrm>
              <a:prstGeom prst="rect">
                <a:avLst/>
              </a:prstGeom>
              <a:blipFill>
                <a:blip r:embed="rId8"/>
                <a:stretch>
                  <a:fillRect r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4435EE4-6EAE-8A4B-B0A1-8D31E2D4A177}"/>
              </a:ext>
            </a:extLst>
          </p:cNvPr>
          <p:cNvCxnSpPr/>
          <p:nvPr/>
        </p:nvCxnSpPr>
        <p:spPr>
          <a:xfrm flipH="1">
            <a:off x="2588494" y="2168154"/>
            <a:ext cx="0" cy="156600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47B1DF-0244-A046-A1AB-BC0597433E09}"/>
                  </a:ext>
                </a:extLst>
              </p:cNvPr>
              <p:cNvSpPr txBox="1"/>
              <p:nvPr/>
            </p:nvSpPr>
            <p:spPr>
              <a:xfrm>
                <a:off x="2454985" y="3713719"/>
                <a:ext cx="332084" cy="316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047B1DF-0244-A046-A1AB-BC0597433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985" y="3713719"/>
                <a:ext cx="332084" cy="31604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818F1F-479A-9E46-902F-5B01E4A5607A}"/>
              </a:ext>
            </a:extLst>
          </p:cNvPr>
          <p:cNvCxnSpPr/>
          <p:nvPr/>
        </p:nvCxnSpPr>
        <p:spPr>
          <a:xfrm flipH="1">
            <a:off x="3953893" y="2122433"/>
            <a:ext cx="43200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5971774-EE95-AD46-9B3E-4A59D415BFA9}"/>
              </a:ext>
            </a:extLst>
          </p:cNvPr>
          <p:cNvCxnSpPr/>
          <p:nvPr/>
        </p:nvCxnSpPr>
        <p:spPr>
          <a:xfrm rot="5400000" flipH="1">
            <a:off x="4168846" y="2020696"/>
            <a:ext cx="0" cy="432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F0F19E-D74D-E545-9628-342651899C52}"/>
                  </a:ext>
                </a:extLst>
              </p:cNvPr>
              <p:cNvSpPr txBox="1"/>
              <p:nvPr/>
            </p:nvSpPr>
            <p:spPr>
              <a:xfrm>
                <a:off x="4260955" y="1845434"/>
                <a:ext cx="188595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±2%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CF0F19E-D74D-E545-9628-342651899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955" y="1845434"/>
                <a:ext cx="188595" cy="300082"/>
              </a:xfrm>
              <a:prstGeom prst="rect">
                <a:avLst/>
              </a:prstGeom>
              <a:blipFill>
                <a:blip r:embed="rId10"/>
                <a:stretch>
                  <a:fillRect r="-16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148806A-E847-9F46-AA2F-AFE1C50F24A6}"/>
              </a:ext>
            </a:extLst>
          </p:cNvPr>
          <p:cNvCxnSpPr/>
          <p:nvPr/>
        </p:nvCxnSpPr>
        <p:spPr>
          <a:xfrm>
            <a:off x="2588494" y="1821582"/>
            <a:ext cx="729000" cy="0"/>
          </a:xfrm>
          <a:prstGeom prst="straightConnector1">
            <a:avLst/>
          </a:prstGeom>
          <a:ln>
            <a:solidFill>
              <a:schemeClr val="tx1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F6B318B-24E0-A047-9D47-747EEFCD2F9F}"/>
              </a:ext>
            </a:extLst>
          </p:cNvPr>
          <p:cNvCxnSpPr/>
          <p:nvPr/>
        </p:nvCxnSpPr>
        <p:spPr>
          <a:xfrm flipH="1">
            <a:off x="3309365" y="1415031"/>
            <a:ext cx="0" cy="594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4303F8-98F1-364C-AC51-50FA24AC9D11}"/>
                  </a:ext>
                </a:extLst>
              </p:cNvPr>
              <p:cNvSpPr txBox="1"/>
              <p:nvPr/>
            </p:nvSpPr>
            <p:spPr>
              <a:xfrm>
                <a:off x="2867606" y="1568435"/>
                <a:ext cx="188595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B4303F8-98F1-364C-AC51-50FA24AC9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606" y="1568435"/>
                <a:ext cx="188595" cy="300082"/>
              </a:xfrm>
              <a:prstGeom prst="rect">
                <a:avLst/>
              </a:prstGeom>
              <a:blipFill>
                <a:blip r:embed="rId11"/>
                <a:stretch>
                  <a:fillRect r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F36DF92-55ED-1446-92C4-8D2F8BDE9CEB}"/>
              </a:ext>
            </a:extLst>
          </p:cNvPr>
          <p:cNvSpPr txBox="1"/>
          <p:nvPr/>
        </p:nvSpPr>
        <p:spPr>
          <a:xfrm>
            <a:off x="1742218" y="2329185"/>
            <a:ext cx="330958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7FAEBE1-8E30-6B4A-A50D-EAD390905E26}"/>
                  </a:ext>
                </a:extLst>
              </p:cNvPr>
              <p:cNvSpPr txBox="1"/>
              <p:nvPr/>
            </p:nvSpPr>
            <p:spPr>
              <a:xfrm>
                <a:off x="2321298" y="1092886"/>
                <a:ext cx="445258" cy="330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7FAEBE1-8E30-6B4A-A50D-EAD390905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1298" y="1092886"/>
                <a:ext cx="445258" cy="330988"/>
              </a:xfrm>
              <a:prstGeom prst="rect">
                <a:avLst/>
              </a:prstGeom>
              <a:blipFill>
                <a:blip r:embed="rId12"/>
                <a:stretch>
                  <a:fillRect r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7FE982-D64D-354C-99C1-026CE388FCBE}"/>
                  </a:ext>
                </a:extLst>
              </p:cNvPr>
              <p:cNvSpPr txBox="1"/>
              <p:nvPr/>
            </p:nvSpPr>
            <p:spPr>
              <a:xfrm>
                <a:off x="4873843" y="2153665"/>
                <a:ext cx="44525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/>
                            </a:rPr>
                            <m:t>𝑠𝑠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C7FE982-D64D-354C-99C1-026CE388F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843" y="2153665"/>
                <a:ext cx="445258" cy="30008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9B7F100C-843A-5D43-B578-69E588CC56E2}"/>
              </a:ext>
            </a:extLst>
          </p:cNvPr>
          <p:cNvGrpSpPr/>
          <p:nvPr/>
        </p:nvGrpSpPr>
        <p:grpSpPr>
          <a:xfrm>
            <a:off x="2149656" y="4324335"/>
            <a:ext cx="2620843" cy="1648644"/>
            <a:chOff x="813658" y="4605662"/>
            <a:chExt cx="3494457" cy="219819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F54FFAF-F2B3-A346-B5DE-20D791416870}"/>
                </a:ext>
              </a:extLst>
            </p:cNvPr>
            <p:cNvSpPr/>
            <p:nvPr/>
          </p:nvSpPr>
          <p:spPr>
            <a:xfrm>
              <a:off x="813658" y="4605662"/>
              <a:ext cx="3494457" cy="21981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160FB4A-D471-D547-9BAF-FF34A9E2BE16}"/>
                </a:ext>
              </a:extLst>
            </p:cNvPr>
            <p:cNvSpPr/>
            <p:nvPr/>
          </p:nvSpPr>
          <p:spPr>
            <a:xfrm>
              <a:off x="821409" y="4624554"/>
              <a:ext cx="1908214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/>
                <a:t>Example: Figure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7C46D9BD-AAFE-1642-93EF-48042377C96B}"/>
                    </a:ext>
                  </a:extLst>
                </p:cNvPr>
                <p:cNvSpPr txBox="1"/>
                <p:nvPr/>
              </p:nvSpPr>
              <p:spPr>
                <a:xfrm>
                  <a:off x="838429" y="5554526"/>
                  <a:ext cx="1208023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350" i="1">
                            <a:latin typeface="Cambria Math"/>
                            <a:ea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429" y="5554526"/>
                  <a:ext cx="1208023" cy="40010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508A1C5-1250-734F-B335-C4A9AE2B34E8}"/>
                    </a:ext>
                  </a:extLst>
                </p:cNvPr>
                <p:cNvSpPr/>
                <p:nvPr/>
              </p:nvSpPr>
              <p:spPr>
                <a:xfrm>
                  <a:off x="893733" y="6036808"/>
                  <a:ext cx="3287737" cy="76704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𝜁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=−</m:t>
                        </m:r>
                        <m:f>
                          <m:f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350" i="1">
                                    <a:latin typeface="Cambria Math"/>
                                  </a:rPr>
                                  <m:t>0.5</m:t>
                                </m:r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e>
                                  <m:sup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unc>
                                  <m:func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350">
                                            <a:latin typeface="Cambria Math" panose="02040503050406030204" pitchFamily="18" charset="0"/>
                                          </a:rPr>
                                          <m:t>ln</m:t>
                                        </m:r>
                                      </m:e>
                                      <m:sup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350" i="1">
                                            <a:latin typeface="Cambria Math"/>
                                          </a:rPr>
                                          <m:t>0.5</m:t>
                                        </m:r>
                                      </m:e>
                                    </m:d>
                                  </m:e>
                                </m:func>
                              </m:e>
                            </m:rad>
                          </m:den>
                        </m:f>
                        <m:r>
                          <a:rPr lang="en-US" sz="1350" i="1">
                            <a:latin typeface="Cambria Math"/>
                          </a:rPr>
                          <m:t>=0.215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733" y="6036808"/>
                  <a:ext cx="3287737" cy="76704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AA99F4A2-1C83-3342-9852-64F5975F3A8C}"/>
                    </a:ext>
                  </a:extLst>
                </p:cNvPr>
                <p:cNvSpPr txBox="1"/>
                <p:nvPr/>
              </p:nvSpPr>
              <p:spPr>
                <a:xfrm>
                  <a:off x="2056594" y="5550378"/>
                  <a:ext cx="1548116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/>
                            <a:ea typeface="Cambria Math" panose="02040503050406030204" pitchFamily="18" charset="0"/>
                          </a:rPr>
                          <m:t>%</m:t>
                        </m:r>
                        <m:r>
                          <a:rPr lang="en-US" sz="1350" i="1">
                            <a:latin typeface="Cambria Math"/>
                            <a:ea typeface="Cambria Math" panose="02040503050406030204" pitchFamily="18" charset="0"/>
                          </a:rPr>
                          <m:t>𝑂𝑆</m:t>
                        </m:r>
                        <m:r>
                          <a:rPr lang="en-US" sz="1350" i="1">
                            <a:latin typeface="Cambria Math"/>
                            <a:ea typeface="Cambria Math" panose="02040503050406030204" pitchFamily="18" charset="0"/>
                          </a:rPr>
                          <m:t>=50%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6594" y="5550378"/>
                  <a:ext cx="1548116" cy="40010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9136716-1EF0-7D49-8AA5-AD6545D1BA9B}"/>
                    </a:ext>
                  </a:extLst>
                </p:cNvPr>
                <p:cNvSpPr txBox="1"/>
                <p:nvPr/>
              </p:nvSpPr>
              <p:spPr>
                <a:xfrm>
                  <a:off x="846177" y="5008949"/>
                  <a:ext cx="1010533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50" i="1">
                                <a:latin typeface="Cambria Math"/>
                                <a:ea typeface="Cambria Math" panose="02040503050406030204" pitchFamily="18" charset="0"/>
                              </a:rPr>
                              <m:t>𝑠𝑠</m:t>
                            </m:r>
                          </m:sub>
                        </m:sSub>
                        <m:r>
                          <a:rPr lang="en-US" sz="1350" i="1">
                            <a:latin typeface="Cambria Math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6" name="TextBox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6177" y="5008949"/>
                  <a:ext cx="1010533" cy="40010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E88368B-1ECB-7D40-9642-E8EDCEE4460D}"/>
                    </a:ext>
                  </a:extLst>
                </p:cNvPr>
                <p:cNvSpPr txBox="1"/>
                <p:nvPr/>
              </p:nvSpPr>
              <p:spPr>
                <a:xfrm>
                  <a:off x="1957259" y="5028433"/>
                  <a:ext cx="1460741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/>
                            <a:ea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sub>
                            </m:sSub>
                          </m:e>
                        </m:d>
                        <m:r>
                          <a:rPr lang="en-US" sz="1350" i="1">
                            <a:latin typeface="Cambria Math"/>
                            <a:ea typeface="Cambria Math" panose="02040503050406030204" pitchFamily="18" charset="0"/>
                          </a:rPr>
                          <m:t>=1.5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7259" y="5028433"/>
                  <a:ext cx="1460741" cy="40010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A7B2E20-D1E9-CC40-91E4-D542AFC088A9}"/>
              </a:ext>
            </a:extLst>
          </p:cNvPr>
          <p:cNvGrpSpPr/>
          <p:nvPr/>
        </p:nvGrpSpPr>
        <p:grpSpPr>
          <a:xfrm>
            <a:off x="5701370" y="4107890"/>
            <a:ext cx="3591144" cy="344261"/>
            <a:chOff x="5191519" y="2807190"/>
            <a:chExt cx="4788192" cy="4590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B371809-9AB6-8E4E-8E8C-9B81AB4A5427}"/>
                    </a:ext>
                  </a:extLst>
                </p:cNvPr>
                <p:cNvSpPr/>
                <p:nvPr/>
              </p:nvSpPr>
              <p:spPr>
                <a:xfrm>
                  <a:off x="5191519" y="2807190"/>
                  <a:ext cx="2124771" cy="45901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25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25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25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sub>
                        </m:sSub>
                        <m:r>
                          <a:rPr lang="en-US" sz="1425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≜</m:t>
                        </m:r>
                        <m:r>
                          <a:rPr lang="en-US" sz="1425" i="1">
                            <a:latin typeface="Cambria Math"/>
                            <a:ea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en-US" sz="1425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25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25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425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  <m:r>
                          <a:rPr lang="en-US" sz="1425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425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25" i="1">
                                <a:latin typeface="Cambria Math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25" i="1">
                                <a:latin typeface="Cambria Math"/>
                                <a:ea typeface="Cambria Math" panose="02040503050406030204" pitchFamily="18" charset="0"/>
                              </a:rPr>
                              <m:t>𝑠𝑠</m:t>
                            </m:r>
                          </m:sub>
                        </m:sSub>
                      </m:oMath>
                    </m:oMathPara>
                  </a14:m>
                  <a:endParaRPr lang="en-US" sz="1425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" name="Rectangle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1519" y="2807190"/>
                  <a:ext cx="2124771" cy="45901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2961149-8BC7-A74F-AC0D-1416D2A9D17E}"/>
                </a:ext>
              </a:extLst>
            </p:cNvPr>
            <p:cNvSpPr/>
            <p:nvPr/>
          </p:nvSpPr>
          <p:spPr>
            <a:xfrm>
              <a:off x="7531775" y="2847745"/>
              <a:ext cx="2447936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/>
                <a:t>Overshoot (Magnitude)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F9FE45D-9296-D140-BDE0-9BA95BA1D655}"/>
              </a:ext>
            </a:extLst>
          </p:cNvPr>
          <p:cNvGrpSpPr/>
          <p:nvPr/>
        </p:nvGrpSpPr>
        <p:grpSpPr>
          <a:xfrm>
            <a:off x="5654300" y="4744599"/>
            <a:ext cx="4049793" cy="586635"/>
            <a:chOff x="5120161" y="3452429"/>
            <a:chExt cx="5399723" cy="782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DC581C43-AC28-F248-9979-3623D0005CC0}"/>
                    </a:ext>
                  </a:extLst>
                </p:cNvPr>
                <p:cNvSpPr/>
                <p:nvPr/>
              </p:nvSpPr>
              <p:spPr>
                <a:xfrm>
                  <a:off x="5120161" y="3452429"/>
                  <a:ext cx="3163258" cy="78218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25" i="1">
                            <a:latin typeface="Cambria Math"/>
                            <a:ea typeface="Cambria Math" panose="02040503050406030204" pitchFamily="18" charset="0"/>
                          </a:rPr>
                          <m:t>%</m:t>
                        </m:r>
                        <m:r>
                          <a:rPr lang="en-US" sz="1425" i="1">
                            <a:latin typeface="Cambria Math"/>
                            <a:ea typeface="Cambria Math" panose="02040503050406030204" pitchFamily="18" charset="0"/>
                          </a:rPr>
                          <m:t>𝑂𝑆</m:t>
                        </m:r>
                        <m:r>
                          <a:rPr lang="en-US" sz="1425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≜</m:t>
                        </m:r>
                        <m:f>
                          <m:fPr>
                            <m:ctrlPr>
                              <a:rPr lang="en-US" sz="1425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25" i="1">
                                <a:latin typeface="Cambria Math"/>
                                <a:ea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en-US" sz="1425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25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25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425" i="1">
                                        <a:latin typeface="Cambria Math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425" i="1">
                                <a:latin typeface="Cambria Math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425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25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25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𝑠𝑠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425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25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425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𝑠𝑠</m:t>
                                </m:r>
                                <m:r>
                                  <a:rPr lang="en-US" sz="1425" i="1">
                                    <a:latin typeface="Cambria Math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b>
                            </m:sSub>
                          </m:den>
                        </m:f>
                        <m:r>
                          <a:rPr lang="en-US" sz="1425" i="1">
                            <a:latin typeface="Cambria Math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US" sz="1425" i="1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sz="1425" i="1">
                            <a:latin typeface="Cambria Math"/>
                            <a:ea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lang="en-US" sz="1425" dirty="0"/>
                </a:p>
              </p:txBody>
            </p:sp>
          </mc:Choice>
          <mc:Fallback xmlns="">
            <p:sp>
              <p:nvSpPr>
                <p:cNvPr id="38" name="Rectangle 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0161" y="3452429"/>
                  <a:ext cx="3163258" cy="782180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3F68BDC-6484-2547-9FAB-C1F768DE3105}"/>
                </a:ext>
              </a:extLst>
            </p:cNvPr>
            <p:cNvSpPr/>
            <p:nvPr/>
          </p:nvSpPr>
          <p:spPr>
            <a:xfrm>
              <a:off x="8381350" y="3651205"/>
              <a:ext cx="2138534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/>
                <a:t>Overshoot (Percent)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DF8B2B0-F602-A441-9923-4097C771FA79}"/>
              </a:ext>
            </a:extLst>
          </p:cNvPr>
          <p:cNvGrpSpPr/>
          <p:nvPr/>
        </p:nvGrpSpPr>
        <p:grpSpPr>
          <a:xfrm>
            <a:off x="5685360" y="2616087"/>
            <a:ext cx="4062534" cy="481286"/>
            <a:chOff x="3926793" y="1805280"/>
            <a:chExt cx="4062534" cy="481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D98291F-3DC6-CC4A-861D-31F5072017F3}"/>
                    </a:ext>
                  </a:extLst>
                </p:cNvPr>
                <p:cNvSpPr txBox="1"/>
                <p:nvPr/>
              </p:nvSpPr>
              <p:spPr>
                <a:xfrm>
                  <a:off x="3926793" y="1805280"/>
                  <a:ext cx="1904432" cy="4812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ad>
                          <m:radPr>
                            <m:degHide m:val="on"/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𝜁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26793" y="1805280"/>
                  <a:ext cx="1904432" cy="481286"/>
                </a:xfrm>
                <a:prstGeom prst="rect">
                  <a:avLst/>
                </a:prstGeom>
                <a:blipFill>
                  <a:blip r:embed="rId24"/>
                  <a:stretch>
                    <a:fillRect b="-25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0B79BE0-C2DE-E547-8B2B-A9560C82FB5C}"/>
                </a:ext>
              </a:extLst>
            </p:cNvPr>
            <p:cNvSpPr/>
            <p:nvPr/>
          </p:nvSpPr>
          <p:spPr>
            <a:xfrm>
              <a:off x="5869259" y="1935478"/>
              <a:ext cx="2120068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/>
                <a:t>Damped Natural Frequency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650646D8-266E-AF48-9C46-B603B6E31BCE}"/>
              </a:ext>
            </a:extLst>
          </p:cNvPr>
          <p:cNvSpPr/>
          <p:nvPr/>
        </p:nvSpPr>
        <p:spPr>
          <a:xfrm>
            <a:off x="1701577" y="2479917"/>
            <a:ext cx="328773" cy="4728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E5C43D8-8ABB-D247-8C25-1C56554559BC}"/>
                  </a:ext>
                </a:extLst>
              </p:cNvPr>
              <p:cNvSpPr txBox="1"/>
              <p:nvPr/>
            </p:nvSpPr>
            <p:spPr>
              <a:xfrm>
                <a:off x="1711475" y="2381532"/>
                <a:ext cx="445258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CE5C43D8-8ABB-D247-8C25-1C5655455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475" y="2381532"/>
                <a:ext cx="445258" cy="30008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646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</a:rPr>
              <a:t>Controller Design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Arial Narrow" charset="0"/>
              </a:rPr>
              <a:t>Control action comparison:</a:t>
            </a:r>
          </a:p>
          <a:p>
            <a:pPr lvl="1">
              <a:spcBef>
                <a:spcPts val="600"/>
              </a:spcBef>
            </a:pPr>
            <a:r>
              <a:rPr lang="en-US" i="1" u="sng" dirty="0">
                <a:latin typeface="Arial Narrow" charset="0"/>
              </a:rPr>
              <a:t>P</a:t>
            </a:r>
            <a:r>
              <a:rPr lang="en-US" i="1" dirty="0">
                <a:latin typeface="Arial Narrow" charset="0"/>
              </a:rPr>
              <a:t>roportional</a:t>
            </a:r>
            <a:r>
              <a:rPr lang="en-US" dirty="0">
                <a:latin typeface="Arial Narrow" charset="0"/>
              </a:rPr>
              <a:t> – improves speed but with steady-state error in some cases</a:t>
            </a:r>
          </a:p>
          <a:p>
            <a:pPr lvl="1">
              <a:spcBef>
                <a:spcPts val="600"/>
              </a:spcBef>
            </a:pPr>
            <a:r>
              <a:rPr lang="en-US" i="1" u="sng" dirty="0">
                <a:latin typeface="Arial Narrow" charset="0"/>
              </a:rPr>
              <a:t>I</a:t>
            </a:r>
            <a:r>
              <a:rPr lang="en-US" i="1" dirty="0">
                <a:latin typeface="Arial Narrow" charset="0"/>
              </a:rPr>
              <a:t>ntegral</a:t>
            </a:r>
            <a:r>
              <a:rPr lang="en-US" dirty="0">
                <a:latin typeface="Arial Narrow" charset="0"/>
              </a:rPr>
              <a:t> – improves steady state error but with less stability; may create overshoot, longer transient, or integrator windup</a:t>
            </a:r>
          </a:p>
          <a:p>
            <a:pPr lvl="1">
              <a:spcBef>
                <a:spcPts val="600"/>
              </a:spcBef>
            </a:pPr>
            <a:r>
              <a:rPr lang="en-US" i="1" u="sng" dirty="0">
                <a:latin typeface="Arial Narrow" charset="0"/>
              </a:rPr>
              <a:t>D</a:t>
            </a:r>
            <a:r>
              <a:rPr lang="en-US" i="1" dirty="0">
                <a:latin typeface="Arial Narrow" charset="0"/>
              </a:rPr>
              <a:t>erivative</a:t>
            </a:r>
            <a:r>
              <a:rPr lang="en-US" dirty="0">
                <a:latin typeface="Arial Narrow" charset="0"/>
              </a:rPr>
              <a:t> – improves stability but sensitive to noise; may create large output when the input is not a continuous signal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Arial Narrow" charset="0"/>
              </a:rPr>
              <a:t>Reduce overall gain can increase stability but with slower response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Arial Narrow" charset="0"/>
              </a:rPr>
              <a:t>Avoid saturations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Arial Narrow" charset="0"/>
              </a:rPr>
              <a:t>Set integrator limits to prevent windups</a:t>
            </a:r>
          </a:p>
        </p:txBody>
      </p:sp>
      <p:sp>
        <p:nvSpPr>
          <p:cNvPr id="2053" name="Date Placeholder 3"/>
          <p:cNvSpPr>
            <a:spLocks noGrp="1"/>
          </p:cNvSpPr>
          <p:nvPr>
            <p:ph type="dt" sz="half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2E2CD7B-D419-BB4A-A376-DD8B4CB70E75}" type="datetime1">
              <a:rPr lang="en-US" sz="1200" smtClean="0">
                <a:solidFill>
                  <a:schemeClr val="bg2"/>
                </a:solidFill>
                <a:latin typeface="Arial" charset="0"/>
              </a:rPr>
              <a:t>2/21/23</a:t>
            </a:fld>
            <a:endParaRPr lang="en-US" sz="12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055" name="Footer Placeholder 5"/>
          <p:cNvSpPr>
            <a:spLocks noGrp="1"/>
          </p:cNvSpPr>
          <p:nvPr>
            <p:ph type="ftr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da-DK" sz="1200">
                <a:solidFill>
                  <a:schemeClr val="bg2"/>
                </a:solidFill>
                <a:latin typeface="Arial" charset="0"/>
              </a:rPr>
              <a:t>2.12/2.120 Spring 23'</a:t>
            </a:r>
            <a:endParaRPr lang="en-US" sz="120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054" name="Slide Number Placeholder 4"/>
          <p:cNvSpPr>
            <a:spLocks noGrp="1"/>
          </p:cNvSpPr>
          <p:nvPr>
            <p:ph type="sldNum" sz="quarter" idx="13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E7DC341-196B-2346-8159-362AE4162321}" type="slidenum">
              <a:rPr lang="en-US" sz="1200">
                <a:solidFill>
                  <a:schemeClr val="bg2"/>
                </a:solidFill>
                <a:latin typeface="Arial" charset="0"/>
              </a:rPr>
              <a:pPr/>
              <a:t>12</a:t>
            </a:fld>
            <a:endParaRPr lang="en-US" sz="1200">
              <a:solidFill>
                <a:schemeClr val="bg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742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44" y="1297186"/>
            <a:ext cx="4045572" cy="2845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FYI: PD Controller Design with </a:t>
            </a:r>
            <a:r>
              <a:rPr lang="en-US" sz="2800" dirty="0" err="1"/>
              <a:t>Matlab’s</a:t>
            </a:r>
            <a:r>
              <a:rPr lang="en-US" sz="2800" dirty="0"/>
              <a:t> SISOTOOL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F9E1A2-D94A-3240-BBD8-A4BC57D46255}" type="datetime1">
              <a:rPr lang="en-US" smtClean="0"/>
              <a:t>2/21/23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2.12/2.120 Spring 23'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EF2D39-832E-E44C-8C2D-AA3D5871ACB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B66F1-C102-0645-B46A-BDA9B8F2F597}"/>
              </a:ext>
            </a:extLst>
          </p:cNvPr>
          <p:cNvSpPr txBox="1"/>
          <p:nvPr/>
        </p:nvSpPr>
        <p:spPr>
          <a:xfrm>
            <a:off x="6132671" y="1025913"/>
            <a:ext cx="4011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Design controllers with </a:t>
            </a:r>
            <a:r>
              <a:rPr lang="en-US" dirty="0" err="1"/>
              <a:t>Matlab’s</a:t>
            </a:r>
            <a:r>
              <a:rPr lang="en-US" dirty="0"/>
              <a:t> Control System Designer (aka. SISOTOOL) 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F993DBC-A1B9-AD4F-B896-C480C3317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711" y="1556952"/>
            <a:ext cx="7253241" cy="519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5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6F93B-26FA-E140-BE9A-ED3580FD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Monitoring/Capturing Serial Data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F7B545-4A85-D346-A7B5-030FDD3A0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7A3F0E8-D925-F247-90EA-0EDB6A34A5B6}" type="datetime1">
              <a:rPr lang="en-US" smtClean="0"/>
              <a:t>2/21/23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26C5F-1992-CA4C-BA5F-46FAAC2FC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2.12/2.120 Spring 23'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2F964-3E68-8A4A-AC11-1F9067335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DB3BA9-8E03-324C-977A-560F30B4A99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239AA4-EDD7-FE4B-81FD-BE20C86515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151" b="63577"/>
          <a:stretch/>
        </p:blipFill>
        <p:spPr>
          <a:xfrm>
            <a:off x="1922727" y="1224472"/>
            <a:ext cx="3369501" cy="18734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AF9737-07F8-2340-A709-32F3344BB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3282694"/>
            <a:ext cx="4539091" cy="236457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46C284-58EF-2748-BCFD-370526C53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654" y="1108453"/>
            <a:ext cx="3284462" cy="3474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20FA06-CF12-A848-B49F-928948FED2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1" t="14267" r="49100" b="39307"/>
          <a:stretch/>
        </p:blipFill>
        <p:spPr>
          <a:xfrm>
            <a:off x="6894595" y="3039530"/>
            <a:ext cx="3709926" cy="2472862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728B3A-A151-C94D-8D7F-072E40D5227D}"/>
              </a:ext>
            </a:extLst>
          </p:cNvPr>
          <p:cNvCxnSpPr>
            <a:cxnSpLocks/>
          </p:cNvCxnSpPr>
          <p:nvPr/>
        </p:nvCxnSpPr>
        <p:spPr bwMode="auto">
          <a:xfrm>
            <a:off x="5147733" y="1752596"/>
            <a:ext cx="1693334" cy="330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0263BB-0007-1848-A89E-ECA0BCC9AFB0}"/>
              </a:ext>
            </a:extLst>
          </p:cNvPr>
          <p:cNvCxnSpPr>
            <a:cxnSpLocks/>
          </p:cNvCxnSpPr>
          <p:nvPr/>
        </p:nvCxnSpPr>
        <p:spPr bwMode="auto">
          <a:xfrm flipH="1">
            <a:off x="4292601" y="1854197"/>
            <a:ext cx="499535" cy="198966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2467218-0CEA-8346-9DBA-42795A3F50FE}"/>
              </a:ext>
            </a:extLst>
          </p:cNvPr>
          <p:cNvSpPr txBox="1"/>
          <p:nvPr/>
        </p:nvSpPr>
        <p:spPr>
          <a:xfrm>
            <a:off x="7052734" y="1540930"/>
            <a:ext cx="3242735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Serial Monitor is good for reading data values and to copy a portion of data record to clipboard.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5FCF6E-A3A3-3846-BB49-E49EE5896967}"/>
              </a:ext>
            </a:extLst>
          </p:cNvPr>
          <p:cNvSpPr txBox="1"/>
          <p:nvPr/>
        </p:nvSpPr>
        <p:spPr>
          <a:xfrm>
            <a:off x="2252135" y="3301999"/>
            <a:ext cx="1862665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Serial Plotter is useful for monitoring the transient behavior of data.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9BB33B-8EA0-E64B-A707-B72959200796}"/>
              </a:ext>
            </a:extLst>
          </p:cNvPr>
          <p:cNvSpPr txBox="1"/>
          <p:nvPr/>
        </p:nvSpPr>
        <p:spPr>
          <a:xfrm>
            <a:off x="6350000" y="5587999"/>
            <a:ext cx="4131733" cy="64633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The </a:t>
            </a:r>
            <a:r>
              <a:rPr lang="en-US" sz="1200" dirty="0" err="1"/>
              <a:t>Matlab</a:t>
            </a:r>
            <a:r>
              <a:rPr lang="en-US" sz="1200" dirty="0"/>
              <a:t> script “</a:t>
            </a:r>
            <a:r>
              <a:rPr lang="en-US" sz="1200" dirty="0" err="1"/>
              <a:t>SerialRead.m</a:t>
            </a:r>
            <a:r>
              <a:rPr lang="en-US" sz="1200" dirty="0"/>
              <a:t>” can be used to stream serial data directly into </a:t>
            </a:r>
            <a:r>
              <a:rPr lang="en-US" sz="1200" dirty="0" err="1"/>
              <a:t>Matlab</a:t>
            </a:r>
            <a:r>
              <a:rPr lang="en-US" sz="1200" dirty="0"/>
              <a:t> workspace for plotting and for post processing.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5971FF-C5DB-6246-A455-C3A00D4A9E1C}"/>
              </a:ext>
            </a:extLst>
          </p:cNvPr>
          <p:cNvSpPr txBox="1"/>
          <p:nvPr/>
        </p:nvSpPr>
        <p:spPr>
          <a:xfrm>
            <a:off x="1845732" y="5562597"/>
            <a:ext cx="4131733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Neither “Serial Monitor” nor “Serial Plotter” is capable of saving data to a file.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224448-25C9-7A43-81B7-D0BDC92E7734}"/>
              </a:ext>
            </a:extLst>
          </p:cNvPr>
          <p:cNvSpPr txBox="1"/>
          <p:nvPr/>
        </p:nvSpPr>
        <p:spPr>
          <a:xfrm>
            <a:off x="4917925" y="4669485"/>
            <a:ext cx="1587378" cy="43088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Uncheck “</a:t>
            </a:r>
            <a:r>
              <a:rPr lang="en-US" sz="1100" dirty="0" err="1"/>
              <a:t>Autoscroll</a:t>
            </a:r>
            <a:r>
              <a:rPr lang="en-US" sz="1100" dirty="0"/>
              <a:t>” to stop data streaming.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9B4A212-0F02-6045-A68C-9055A5F38BFD}"/>
              </a:ext>
            </a:extLst>
          </p:cNvPr>
          <p:cNvCxnSpPr>
            <a:cxnSpLocks/>
          </p:cNvCxnSpPr>
          <p:nvPr/>
        </p:nvCxnSpPr>
        <p:spPr bwMode="auto">
          <a:xfrm flipV="1">
            <a:off x="5813940" y="4306143"/>
            <a:ext cx="369147" cy="3768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72640B5-34D3-4141-8BE8-019A49BD805A}"/>
              </a:ext>
            </a:extLst>
          </p:cNvPr>
          <p:cNvSpPr txBox="1"/>
          <p:nvPr/>
        </p:nvSpPr>
        <p:spPr>
          <a:xfrm>
            <a:off x="7061200" y="2099730"/>
            <a:ext cx="3242735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Highlight a portion of data and copy and paste (may need to use keyboard shortcuts) to a variable in </a:t>
            </a:r>
            <a:r>
              <a:rPr lang="en-US" sz="1200" dirty="0" err="1"/>
              <a:t>Matlab</a:t>
            </a:r>
            <a:r>
              <a:rPr lang="en-US" sz="1200" dirty="0"/>
              <a:t> workspace, for example:</a:t>
            </a:r>
          </a:p>
          <a:p>
            <a:r>
              <a:rPr lang="en-US" sz="1200" dirty="0"/>
              <a:t>&gt;&gt; data =[</a:t>
            </a:r>
            <a:r>
              <a:rPr lang="en-US" sz="1200" i="1" dirty="0"/>
              <a:t>paste data here</a:t>
            </a:r>
            <a:r>
              <a:rPr lang="en-US" sz="1200" dirty="0"/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2360825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C028-A630-E545-B97A-5BB7DAA4E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55" y="122620"/>
            <a:ext cx="10515600" cy="886373"/>
          </a:xfrm>
        </p:spPr>
        <p:txBody>
          <a:bodyPr/>
          <a:lstStyle/>
          <a:p>
            <a:r>
              <a:rPr lang="en-US" sz="4000" dirty="0"/>
              <a:t>Code Files and Deliverable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590D4-F1DB-8E42-AF97-61DA17D59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676" y="1362039"/>
            <a:ext cx="11738504" cy="4695003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Required code in GitHub: </a:t>
            </a:r>
            <a:r>
              <a:rPr lang="en-US" sz="3200" dirty="0">
                <a:hlinkClick r:id="rId2"/>
              </a:rPr>
              <a:t>https://github.com/mit212</a:t>
            </a:r>
            <a:r>
              <a:rPr lang="en-US" sz="3200">
                <a:hlinkClick r:id="rId2"/>
              </a:rPr>
              <a:t>/lab3_202</a:t>
            </a:r>
            <a:r>
              <a:rPr lang="en-US" sz="3200"/>
              <a:t>3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Demonstrate to the lab staff your closed-loop responses.</a:t>
            </a:r>
          </a:p>
          <a:p>
            <a:pPr marL="0" indent="0">
              <a:buNone/>
            </a:pPr>
            <a:r>
              <a:rPr lang="en-US" sz="3200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1E07E-1857-DA44-8A55-CAB4B25A7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8494F-8184-FE4E-842A-809642DEEBB9}" type="datetime1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E73BD-753F-9B41-9DDF-9DD44CEE2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2.12/2.120 Spring 23'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2EA32-40AD-E744-ADEF-7E022CB68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249C0-A304-AE45-805C-8F93FAEDAA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012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FD86C-4185-90F2-FDB7-6C1AA1201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Project: Task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988B6-EF2E-E808-7E1D-2B0B9FA1FE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Manipulator:</a:t>
            </a:r>
          </a:p>
          <a:p>
            <a:pPr lvl="1"/>
            <a:r>
              <a:rPr lang="en-US" sz="2000" dirty="0"/>
              <a:t>Design and fabricate an end-effector to perform CPR (Cardiopulmonary Resuscitation).</a:t>
            </a:r>
          </a:p>
          <a:p>
            <a:pPr lvl="1"/>
            <a:r>
              <a:rPr lang="en-US" sz="2000" dirty="0"/>
              <a:t>Detect and guide the end-effector to the chest of the patient.</a:t>
            </a:r>
          </a:p>
          <a:p>
            <a:pPr lvl="1"/>
            <a:r>
              <a:rPr lang="en-US" sz="2000" dirty="0"/>
              <a:t>May need computer vision and force feedback control.</a:t>
            </a:r>
          </a:p>
          <a:p>
            <a:r>
              <a:rPr lang="en-US" sz="2400" dirty="0"/>
              <a:t>Mobile Robot:</a:t>
            </a:r>
          </a:p>
          <a:p>
            <a:pPr lvl="1"/>
            <a:r>
              <a:rPr lang="en-US" sz="2000" dirty="0"/>
              <a:t>Design and fabricate a mechanism to get an AED (</a:t>
            </a:r>
            <a:r>
              <a:rPr lang="en-US" sz="2000" dirty="0">
                <a:solidFill>
                  <a:srgbClr val="111111"/>
                </a:solidFill>
                <a:latin typeface="Helvetica" pitchFamily="2" charset="0"/>
              </a:rPr>
              <a:t>A</a:t>
            </a:r>
            <a:r>
              <a:rPr lang="en-US" sz="2000" dirty="0">
                <a:solidFill>
                  <a:srgbClr val="111111"/>
                </a:solidFill>
                <a:effectLst/>
                <a:latin typeface="Helvetica" pitchFamily="2" charset="0"/>
              </a:rPr>
              <a:t>utomated </a:t>
            </a:r>
            <a:r>
              <a:rPr lang="en-US" sz="2000" dirty="0">
                <a:solidFill>
                  <a:srgbClr val="111111"/>
                </a:solidFill>
                <a:latin typeface="Helvetica" pitchFamily="2" charset="0"/>
              </a:rPr>
              <a:t>E</a:t>
            </a:r>
            <a:r>
              <a:rPr lang="en-US" sz="2000" dirty="0">
                <a:solidFill>
                  <a:srgbClr val="111111"/>
                </a:solidFill>
                <a:effectLst/>
                <a:latin typeface="Helvetica" pitchFamily="2" charset="0"/>
              </a:rPr>
              <a:t>xternal </a:t>
            </a:r>
            <a:r>
              <a:rPr lang="en-US" sz="2000" dirty="0">
                <a:solidFill>
                  <a:srgbClr val="111111"/>
                </a:solidFill>
                <a:latin typeface="Helvetica" pitchFamily="2" charset="0"/>
              </a:rPr>
              <a:t>D</a:t>
            </a:r>
            <a:r>
              <a:rPr lang="en-US" sz="2000" dirty="0">
                <a:solidFill>
                  <a:srgbClr val="111111"/>
                </a:solidFill>
                <a:effectLst/>
                <a:latin typeface="Helvetica" pitchFamily="2" charset="0"/>
              </a:rPr>
              <a:t>efibrillator) bag.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effectLst/>
                <a:latin typeface="Helvetica" pitchFamily="2" charset="0"/>
              </a:rPr>
              <a:t>Deliver the AED bag to the destination.</a:t>
            </a:r>
          </a:p>
          <a:p>
            <a:pPr lvl="1"/>
            <a:r>
              <a:rPr lang="en-US" sz="2000" dirty="0">
                <a:solidFill>
                  <a:srgbClr val="111111"/>
                </a:solidFill>
                <a:latin typeface="Helvetica" pitchFamily="2" charset="0"/>
              </a:rPr>
              <a:t>May need obstacle avoidance, path planning, and autonomous navigation.</a:t>
            </a:r>
            <a:endParaRPr lang="en-US" sz="2000" dirty="0"/>
          </a:p>
          <a:p>
            <a:r>
              <a:rPr lang="en-US" sz="2400" dirty="0"/>
              <a:t>Avatar:</a:t>
            </a:r>
          </a:p>
          <a:p>
            <a:pPr lvl="1"/>
            <a:r>
              <a:rPr lang="en-US" sz="2000" dirty="0"/>
              <a:t>Interact with the patient and the environment with VR headset and controllers.</a:t>
            </a:r>
          </a:p>
          <a:p>
            <a:pPr lvl="1"/>
            <a:r>
              <a:rPr lang="en-US" sz="2000" dirty="0"/>
              <a:t>Tele-operation of the manipulator.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EDB70-7B69-93B6-52B4-C2F2338E2CF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A665326-B1EB-9E4F-A1CE-55846B767A10}" type="datetime1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45F5E-FC23-A909-3C4B-A4E9E1B29C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2.12/2.120 Spring 23'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EA976-8A44-3210-C514-02C29A8D7E6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79249C0-A304-AE45-805C-8F93FAEDAA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33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Line"/>
          <p:cNvSpPr/>
          <p:nvPr/>
        </p:nvSpPr>
        <p:spPr>
          <a:xfrm flipV="1">
            <a:off x="1524000" y="1004888"/>
            <a:ext cx="8637588" cy="1589"/>
          </a:xfrm>
          <a:prstGeom prst="line">
            <a:avLst/>
          </a:prstGeom>
          <a:ln w="3175">
            <a:solidFill>
              <a:srgbClr val="FF2730"/>
            </a:solidFill>
          </a:ln>
        </p:spPr>
        <p:txBody>
          <a:bodyPr lIns="0" tIns="0" rIns="0" bIns="0"/>
          <a:lstStyle/>
          <a:p>
            <a:pPr defTabSz="321468">
              <a:defRPr sz="800">
                <a:latin typeface="Helvetica"/>
                <a:ea typeface="Helvetica"/>
                <a:cs typeface="Helvetica"/>
                <a:sym typeface="Helvetica"/>
              </a:defRPr>
            </a:pPr>
            <a:endParaRPr sz="800"/>
          </a:p>
        </p:txBody>
      </p:sp>
      <p:pic>
        <p:nvPicPr>
          <p:cNvPr id="457" name="image.png" descr="image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614172" y="184151"/>
            <a:ext cx="2001839" cy="1035051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Step Response (2nd Order)"/>
          <p:cNvSpPr>
            <a:spLocks noGrp="1"/>
          </p:cNvSpPr>
          <p:nvPr>
            <p:ph type="title"/>
          </p:nvPr>
        </p:nvSpPr>
        <p:spPr>
          <a:xfrm>
            <a:off x="2624136" y="1902003"/>
            <a:ext cx="6943728" cy="3471398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/>
              <a:t>DC Motor</a:t>
            </a: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1552923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ea typeface="MS PGothic" charset="0"/>
              </a:rPr>
              <a:t>DC Motor Principle</a:t>
            </a:r>
          </a:p>
        </p:txBody>
      </p:sp>
      <p:sp>
        <p:nvSpPr>
          <p:cNvPr id="22531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FDB979E4-ED33-AF43-B0F4-23EF46C94916}" type="datetime1">
              <a:rPr lang="en-US" sz="1000" smtClean="0">
                <a:solidFill>
                  <a:schemeClr val="bg2"/>
                </a:solidFill>
                <a:latin typeface="Arial" charset="0"/>
                <a:cs typeface="Arial" charset="0"/>
              </a:rPr>
              <a:t>2/21/23</a:t>
            </a:fld>
            <a:endParaRPr lang="en-US" sz="100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2.12/2.120 Spring 23'</a:t>
            </a:r>
            <a:endParaRPr lang="en-US"/>
          </a:p>
        </p:txBody>
      </p:sp>
      <p:sp>
        <p:nvSpPr>
          <p:cNvPr id="2253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DB3D06CB-E939-7042-A96D-C4E7078B236B}" type="slidenum">
              <a:rPr lang="en-US" sz="1000">
                <a:solidFill>
                  <a:schemeClr val="bg2"/>
                </a:solidFill>
                <a:latin typeface="Arial" charset="0"/>
                <a:cs typeface="Arial" charset="0"/>
              </a:rPr>
              <a:pPr/>
              <a:t>18</a:t>
            </a:fld>
            <a:endParaRPr lang="en-US" sz="100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76" y="1387340"/>
            <a:ext cx="8242874" cy="481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78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  <a:ea typeface="MS PGothic" charset="0"/>
              </a:rPr>
              <a:t>DC Motor Principle (Cont.)</a:t>
            </a:r>
          </a:p>
        </p:txBody>
      </p:sp>
      <p:sp>
        <p:nvSpPr>
          <p:cNvPr id="27650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D798BA53-C37E-1D49-B1DD-1F4A9621DC57}" type="datetime1">
              <a:rPr lang="en-US" sz="1000" smtClean="0">
                <a:solidFill>
                  <a:schemeClr val="bg2"/>
                </a:solidFill>
                <a:latin typeface="Arial" charset="0"/>
                <a:cs typeface="Arial" charset="0"/>
              </a:rPr>
              <a:t>2/21/23</a:t>
            </a:fld>
            <a:endParaRPr lang="en-US" sz="100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2.12/2.120 Spring 23'</a:t>
            </a:r>
            <a:endParaRPr lang="en-US"/>
          </a:p>
        </p:txBody>
      </p:sp>
      <p:sp>
        <p:nvSpPr>
          <p:cNvPr id="2765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092A1C9B-EABD-F94C-B3CE-9ACDAA4F75AC}" type="slidenum">
              <a:rPr lang="en-US" sz="1000">
                <a:solidFill>
                  <a:schemeClr val="bg2"/>
                </a:solidFill>
                <a:latin typeface="Arial" charset="0"/>
                <a:cs typeface="Arial" charset="0"/>
              </a:rPr>
              <a:pPr/>
              <a:t>19</a:t>
            </a:fld>
            <a:endParaRPr lang="en-US" sz="100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p:pic>
        <p:nvPicPr>
          <p:cNvPr id="27653" name="winding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4675" y="1276350"/>
            <a:ext cx="2895600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7654" name="torque-smoothin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48625" y="4430714"/>
            <a:ext cx="2362200" cy="141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7655" name="DCprincip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1275" y="1352551"/>
            <a:ext cx="2743200" cy="24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" name="Shape 122"/>
          <p:cNvSpPr/>
          <p:nvPr/>
        </p:nvSpPr>
        <p:spPr>
          <a:xfrm>
            <a:off x="8299450" y="3668714"/>
            <a:ext cx="1949450" cy="55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  <a:defRPr>
                <a:uFillTx/>
              </a:defRPr>
            </a:pPr>
            <a:r>
              <a:rPr dirty="0">
                <a:uFill>
                  <a:solidFill/>
                </a:uFill>
              </a:rPr>
              <a:t>multiple windings </a:t>
            </a:r>
            <a:r>
              <a:rPr i="1" dirty="0">
                <a:uFill>
                  <a:solidFill/>
                </a:uFill>
              </a:rPr>
              <a:t>N</a:t>
            </a:r>
            <a:r>
              <a:rPr dirty="0">
                <a:uFill>
                  <a:solidFill/>
                </a:uFill>
              </a:rPr>
              <a:t>:</a:t>
            </a:r>
          </a:p>
          <a:p>
            <a:pPr>
              <a:buClr>
                <a:srgbClr val="000000"/>
              </a:buClr>
              <a:buFont typeface="Arial"/>
              <a:buNone/>
              <a:defRPr>
                <a:uFillTx/>
              </a:defRPr>
            </a:pPr>
            <a:r>
              <a:rPr dirty="0">
                <a:uFill>
                  <a:solidFill/>
                </a:uFill>
              </a:rPr>
              <a:t>continuity of torque</a:t>
            </a:r>
          </a:p>
        </p:txBody>
      </p:sp>
      <p:pic>
        <p:nvPicPr>
          <p:cNvPr id="27657" name="TP_tmp.pd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4026" y="4248151"/>
            <a:ext cx="2576513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7658" name="TP_tmp.pd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7075" y="5126038"/>
            <a:ext cx="3582988" cy="110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7659" name="TP_tmp.pd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35488" y="4248150"/>
            <a:ext cx="12763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7660" name="TP_tmp.pd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11676" y="4749800"/>
            <a:ext cx="13239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27661" name="droppedImag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151" y="4170363"/>
            <a:ext cx="624522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661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C028-A630-E545-B97A-5BB7DAA4E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55" y="122620"/>
            <a:ext cx="10515600" cy="886373"/>
          </a:xfrm>
        </p:spPr>
        <p:txBody>
          <a:bodyPr>
            <a:normAutofit/>
          </a:bodyPr>
          <a:lstStyle/>
          <a:p>
            <a:r>
              <a:rPr lang="en-US" sz="4000" b="1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590D4-F1DB-8E42-AF97-61DA17D59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536" y="1081498"/>
            <a:ext cx="10515600" cy="4695003"/>
          </a:xfrm>
        </p:spPr>
        <p:txBody>
          <a:bodyPr/>
          <a:lstStyle/>
          <a:p>
            <a:r>
              <a:rPr lang="en-US" sz="3200" dirty="0"/>
              <a:t>Understand the Proportional, Integral, and Derivative (PID) control actions. </a:t>
            </a:r>
          </a:p>
          <a:p>
            <a:r>
              <a:rPr lang="en-US" sz="3200" dirty="0"/>
              <a:t>Derive closed-loop transfer functions.</a:t>
            </a:r>
          </a:p>
          <a:p>
            <a:r>
              <a:rPr lang="en-US" sz="3200" dirty="0"/>
              <a:t>Design and fine-tune a PI controller for velocity control.</a:t>
            </a:r>
          </a:p>
          <a:p>
            <a:r>
              <a:rPr lang="en-US" sz="3200" dirty="0"/>
              <a:t>Design and fine-tune a PD controller for position control.</a:t>
            </a:r>
          </a:p>
          <a:p>
            <a:endParaRPr lang="en-US" sz="3200" dirty="0"/>
          </a:p>
          <a:p>
            <a:r>
              <a:rPr lang="en-US" sz="3200" dirty="0"/>
              <a:t>Term Project: Task strategy.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9522C-8069-6345-8F30-016BF9AB0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ECBD3-B180-3048-9610-767138B12075}" type="datetime1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F8195D-7684-3341-9971-9DA7F4A6B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2.12/2.120 Spring 23'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09348-148A-164C-8A15-74B7A6077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9249C0-A304-AE45-805C-8F93FAEDAA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515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3052"/>
          <a:stretch>
            <a:fillRect/>
          </a:stretch>
        </p:blipFill>
        <p:spPr bwMode="auto">
          <a:xfrm>
            <a:off x="1979575" y="2995249"/>
            <a:ext cx="8313877" cy="298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 Narrow" charset="0"/>
                <a:ea typeface="MS PGothic" charset="0"/>
              </a:rPr>
              <a:t>DC Motor as A Transducer</a:t>
            </a:r>
          </a:p>
        </p:txBody>
      </p:sp>
      <p:sp>
        <p:nvSpPr>
          <p:cNvPr id="22531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52DF74E7-195F-ED4F-BA07-790F828C6CAE}" type="datetime1">
              <a:rPr lang="en-US" sz="1000" smtClean="0">
                <a:solidFill>
                  <a:schemeClr val="bg2"/>
                </a:solidFill>
                <a:latin typeface="Arial" charset="0"/>
                <a:cs typeface="Arial" charset="0"/>
              </a:rPr>
              <a:t>2/21/23</a:t>
            </a:fld>
            <a:endParaRPr lang="en-US" sz="100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2.12/2.120 Spring 23'</a:t>
            </a:r>
          </a:p>
        </p:txBody>
      </p:sp>
      <p:sp>
        <p:nvSpPr>
          <p:cNvPr id="2253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DB3D06CB-E939-7042-A96D-C4E7078B236B}" type="slidenum">
              <a:rPr lang="en-US" sz="1000">
                <a:solidFill>
                  <a:schemeClr val="bg2"/>
                </a:solidFill>
                <a:latin typeface="Arial" charset="0"/>
                <a:cs typeface="Arial" charset="0"/>
              </a:rPr>
              <a:pPr/>
              <a:t>20</a:t>
            </a:fld>
            <a:endParaRPr lang="en-US" sz="100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p:sp>
        <p:nvSpPr>
          <p:cNvPr id="22536" name="TextBox 10"/>
          <p:cNvSpPr txBox="1">
            <a:spLocks noChangeArrowheads="1"/>
          </p:cNvSpPr>
          <p:nvPr/>
        </p:nvSpPr>
        <p:spPr bwMode="auto">
          <a:xfrm>
            <a:off x="2386344" y="2301516"/>
            <a:ext cx="72336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dirty="0"/>
              <a:t>A transducer converts energy from one domain (e.g., electrical) to another (e.g., mechanical), or vice versa.</a:t>
            </a:r>
          </a:p>
        </p:txBody>
      </p:sp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2439527" y="1243535"/>
            <a:ext cx="723011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sz="2000" dirty="0"/>
              <a:t>DC motor is an electromechanical system that may have a time constant close to the plant.</a:t>
            </a:r>
          </a:p>
        </p:txBody>
      </p:sp>
    </p:spTree>
    <p:extLst>
      <p:ext uri="{BB962C8B-B14F-4D97-AF65-F5344CB8AC3E}">
        <p14:creationId xmlns:p14="http://schemas.microsoft.com/office/powerpoint/2010/main" val="2779510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uFill>
                  <a:solidFill/>
                </a:uFill>
              </a:rPr>
              <a:t>DC Motor with Mechanical Load </a:t>
            </a:r>
            <a:endParaRPr lang="en-US" dirty="0"/>
          </a:p>
        </p:txBody>
      </p:sp>
      <p:sp>
        <p:nvSpPr>
          <p:cNvPr id="28674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693A962B-916A-8448-BFDC-B7835DE12616}" type="datetime1">
              <a:rPr lang="en-US" sz="1000" smtClean="0">
                <a:solidFill>
                  <a:schemeClr val="bg2"/>
                </a:solidFill>
                <a:latin typeface="Arial" charset="0"/>
                <a:cs typeface="Arial" charset="0"/>
              </a:rPr>
              <a:t>2/21/23</a:t>
            </a:fld>
            <a:endParaRPr lang="en-US" sz="100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2.12/2.120 Spring 23'</a:t>
            </a:r>
          </a:p>
        </p:txBody>
      </p:sp>
      <p:sp>
        <p:nvSpPr>
          <p:cNvPr id="2867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8E611E35-2E2E-7E41-9948-432F8421FF82}" type="slidenum">
              <a:rPr lang="en-US" sz="1000">
                <a:solidFill>
                  <a:schemeClr val="bg2"/>
                </a:solidFill>
                <a:latin typeface="Arial" charset="0"/>
                <a:cs typeface="Arial" charset="0"/>
              </a:rPr>
              <a:pPr/>
              <a:t>21</a:t>
            </a:fld>
            <a:endParaRPr lang="en-US" sz="100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p:grpSp>
        <p:nvGrpSpPr>
          <p:cNvPr id="28677" name="Group 181"/>
          <p:cNvGrpSpPr>
            <a:grpSpLocks/>
          </p:cNvGrpSpPr>
          <p:nvPr/>
        </p:nvGrpSpPr>
        <p:grpSpPr bwMode="auto">
          <a:xfrm>
            <a:off x="2101316" y="1631951"/>
            <a:ext cx="3612552" cy="4075331"/>
            <a:chOff x="118522" y="0"/>
            <a:chExt cx="3612361" cy="4075856"/>
          </a:xfrm>
        </p:grpSpPr>
        <p:pic>
          <p:nvPicPr>
            <p:cNvPr id="28679" name="DCschem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76" y="990600"/>
              <a:ext cx="3200401" cy="192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grpSp>
          <p:nvGrpSpPr>
            <p:cNvPr id="28680" name="Group 170"/>
            <p:cNvGrpSpPr>
              <a:grpSpLocks/>
            </p:cNvGrpSpPr>
            <p:nvPr/>
          </p:nvGrpSpPr>
          <p:grpSpPr bwMode="auto">
            <a:xfrm>
              <a:off x="118522" y="0"/>
              <a:ext cx="1272590" cy="990600"/>
              <a:chOff x="118522" y="0"/>
              <a:chExt cx="1272589" cy="990600"/>
            </a:xfrm>
          </p:grpSpPr>
          <p:sp>
            <p:nvSpPr>
              <p:cNvPr id="20" name="Shape 168"/>
              <p:cNvSpPr/>
              <p:nvPr/>
            </p:nvSpPr>
            <p:spPr>
              <a:xfrm>
                <a:off x="118522" y="0"/>
                <a:ext cx="1272589" cy="4309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  <a:defRPr>
                    <a:uFillTx/>
                  </a:defRPr>
                </a:pPr>
                <a:r>
                  <a:rPr sz="1400">
                    <a:uFill>
                      <a:solidFill/>
                    </a:uFill>
                  </a:rPr>
                  <a:t>inductance</a:t>
                </a:r>
              </a:p>
              <a:p>
                <a:pPr algn="ctr">
                  <a:buClr>
                    <a:srgbClr val="000000"/>
                  </a:buClr>
                  <a:buFont typeface="Arial"/>
                  <a:buNone/>
                  <a:defRPr>
                    <a:uFillTx/>
                  </a:defRPr>
                </a:pPr>
                <a:r>
                  <a:rPr sz="1400">
                    <a:uFill>
                      <a:solidFill/>
                    </a:uFill>
                  </a:rPr>
                  <a:t>(due to windings)</a:t>
                </a:r>
              </a:p>
            </p:txBody>
          </p:sp>
          <p:sp>
            <p:nvSpPr>
              <p:cNvPr id="28692" name="Shape 169"/>
              <p:cNvSpPr>
                <a:spLocks noChangeShapeType="1"/>
              </p:cNvSpPr>
              <p:nvPr/>
            </p:nvSpPr>
            <p:spPr bwMode="auto">
              <a:xfrm>
                <a:off x="981476" y="533400"/>
                <a:ext cx="228601" cy="4572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28681" name="Group 173"/>
            <p:cNvGrpSpPr>
              <a:grpSpLocks/>
            </p:cNvGrpSpPr>
            <p:nvPr/>
          </p:nvGrpSpPr>
          <p:grpSpPr bwMode="auto">
            <a:xfrm>
              <a:off x="3144215" y="2971800"/>
              <a:ext cx="586668" cy="904462"/>
              <a:chOff x="85686" y="0"/>
              <a:chExt cx="586666" cy="904461"/>
            </a:xfrm>
          </p:grpSpPr>
          <p:sp>
            <p:nvSpPr>
              <p:cNvPr id="18" name="Shape 171"/>
              <p:cNvSpPr/>
              <p:nvPr/>
            </p:nvSpPr>
            <p:spPr>
              <a:xfrm>
                <a:off x="85686" y="473519"/>
                <a:ext cx="586666" cy="4309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  <a:defRPr>
                    <a:uFillTx/>
                  </a:defRPr>
                </a:pPr>
                <a:r>
                  <a:rPr sz="1400">
                    <a:uFill>
                      <a:solidFill/>
                    </a:uFill>
                  </a:rPr>
                  <a:t>load</a:t>
                </a:r>
              </a:p>
              <a:p>
                <a:pPr algn="ctr">
                  <a:buClr>
                    <a:srgbClr val="000000"/>
                  </a:buClr>
                  <a:buFont typeface="Arial"/>
                  <a:buNone/>
                  <a:defRPr>
                    <a:uFillTx/>
                  </a:defRPr>
                </a:pPr>
                <a:r>
                  <a:rPr sz="1400">
                    <a:uFill>
                      <a:solidFill/>
                    </a:uFill>
                  </a:rPr>
                  <a:t>(inertia)</a:t>
                </a:r>
              </a:p>
            </p:txBody>
          </p:sp>
          <p:sp>
            <p:nvSpPr>
              <p:cNvPr id="28690" name="Shape 172"/>
              <p:cNvSpPr>
                <a:spLocks noChangeShapeType="1"/>
              </p:cNvSpPr>
              <p:nvPr/>
            </p:nvSpPr>
            <p:spPr bwMode="auto">
              <a:xfrm flipH="1" flipV="1">
                <a:off x="285147" y="0"/>
                <a:ext cx="76201" cy="4572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28682" name="Group 180"/>
            <p:cNvGrpSpPr>
              <a:grpSpLocks/>
            </p:cNvGrpSpPr>
            <p:nvPr/>
          </p:nvGrpSpPr>
          <p:grpSpPr bwMode="auto">
            <a:xfrm>
              <a:off x="1043613" y="0"/>
              <a:ext cx="2603020" cy="4075856"/>
              <a:chOff x="120253" y="0"/>
              <a:chExt cx="2603019" cy="4075855"/>
            </a:xfrm>
          </p:grpSpPr>
          <p:grpSp>
            <p:nvGrpSpPr>
              <p:cNvPr id="28683" name="Group 176"/>
              <p:cNvGrpSpPr>
                <a:grpSpLocks/>
              </p:cNvGrpSpPr>
              <p:nvPr/>
            </p:nvGrpSpPr>
            <p:grpSpPr bwMode="auto">
              <a:xfrm>
                <a:off x="998661" y="0"/>
                <a:ext cx="1724611" cy="990600"/>
                <a:chOff x="149250" y="0"/>
                <a:chExt cx="1724609" cy="990600"/>
              </a:xfrm>
            </p:grpSpPr>
            <p:sp>
              <p:nvSpPr>
                <p:cNvPr id="16" name="Shape 174"/>
                <p:cNvSpPr/>
                <p:nvPr/>
              </p:nvSpPr>
              <p:spPr>
                <a:xfrm>
                  <a:off x="149250" y="0"/>
                  <a:ext cx="1724609" cy="43094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ctr">
                    <a:buClr>
                      <a:srgbClr val="000000"/>
                    </a:buClr>
                    <a:buFont typeface="Arial"/>
                    <a:buNone/>
                    <a:defRPr>
                      <a:uFillTx/>
                    </a:defRPr>
                  </a:pPr>
                  <a:r>
                    <a:rPr sz="1400" dirty="0">
                      <a:uFill>
                        <a:solidFill/>
                      </a:uFill>
                    </a:rPr>
                    <a:t>dissipation</a:t>
                  </a:r>
                </a:p>
                <a:p>
                  <a:pPr algn="ctr">
                    <a:buClr>
                      <a:srgbClr val="000000"/>
                    </a:buClr>
                    <a:buFont typeface="Arial"/>
                    <a:buNone/>
                    <a:defRPr>
                      <a:uFillTx/>
                    </a:defRPr>
                  </a:pPr>
                  <a:r>
                    <a:rPr sz="1400" dirty="0">
                      <a:uFill>
                        <a:solidFill/>
                      </a:uFill>
                    </a:rPr>
                    <a:t>(resistance of windings)</a:t>
                  </a:r>
                </a:p>
              </p:txBody>
            </p:sp>
            <p:sp>
              <p:nvSpPr>
                <p:cNvPr id="28688" name="Shape 175"/>
                <p:cNvSpPr>
                  <a:spLocks noChangeShapeType="1"/>
                </p:cNvSpPr>
                <p:nvPr/>
              </p:nvSpPr>
              <p:spPr bwMode="auto">
                <a:xfrm flipH="1">
                  <a:off x="199304" y="533400"/>
                  <a:ext cx="762001" cy="45720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28684" name="Group 179"/>
              <p:cNvGrpSpPr>
                <a:grpSpLocks/>
              </p:cNvGrpSpPr>
              <p:nvPr/>
            </p:nvGrpSpPr>
            <p:grpSpPr bwMode="auto">
              <a:xfrm>
                <a:off x="120253" y="2895600"/>
                <a:ext cx="1538065" cy="1180255"/>
                <a:chOff x="120253" y="0"/>
                <a:chExt cx="1538064" cy="1180254"/>
              </a:xfrm>
            </p:grpSpPr>
            <p:sp>
              <p:nvSpPr>
                <p:cNvPr id="14" name="Shape 177"/>
                <p:cNvSpPr/>
                <p:nvPr/>
              </p:nvSpPr>
              <p:spPr>
                <a:xfrm>
                  <a:off x="120253" y="533841"/>
                  <a:ext cx="1349528" cy="64641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ctr">
                    <a:buClr>
                      <a:srgbClr val="000000"/>
                    </a:buClr>
                    <a:buFont typeface="Arial"/>
                    <a:buNone/>
                    <a:defRPr>
                      <a:uFillTx/>
                    </a:defRPr>
                  </a:pPr>
                  <a:r>
                    <a:rPr sz="1400">
                      <a:uFill>
                        <a:solidFill/>
                      </a:uFill>
                    </a:rPr>
                    <a:t>dissipation</a:t>
                  </a:r>
                </a:p>
                <a:p>
                  <a:pPr algn="ctr">
                    <a:buClr>
                      <a:srgbClr val="000000"/>
                    </a:buClr>
                    <a:buFont typeface="Arial"/>
                    <a:buNone/>
                    <a:defRPr>
                      <a:uFillTx/>
                    </a:defRPr>
                  </a:pPr>
                  <a:r>
                    <a:rPr sz="1400">
                      <a:uFill>
                        <a:solidFill/>
                      </a:uFill>
                    </a:rPr>
                    <a:t>(viscous friction</a:t>
                  </a:r>
                </a:p>
                <a:p>
                  <a:pPr algn="ctr">
                    <a:buClr>
                      <a:srgbClr val="000000"/>
                    </a:buClr>
                    <a:buFont typeface="Arial"/>
                    <a:buNone/>
                    <a:defRPr>
                      <a:uFillTx/>
                    </a:defRPr>
                  </a:pPr>
                  <a:r>
                    <a:rPr sz="1400">
                      <a:uFill>
                        <a:solidFill/>
                      </a:uFill>
                    </a:rPr>
                    <a:t>in motor bearings)</a:t>
                  </a:r>
                </a:p>
              </p:txBody>
            </p:sp>
            <p:sp>
              <p:nvSpPr>
                <p:cNvPr id="28686" name="Shape 178"/>
                <p:cNvSpPr>
                  <a:spLocks noChangeShapeType="1"/>
                </p:cNvSpPr>
                <p:nvPr/>
              </p:nvSpPr>
              <p:spPr bwMode="auto">
                <a:xfrm flipV="1">
                  <a:off x="820116" y="0"/>
                  <a:ext cx="838201" cy="53340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pic>
        <p:nvPicPr>
          <p:cNvPr id="28678" name="dropped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0500" y="1511300"/>
            <a:ext cx="3441700" cy="448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89787" y="1968924"/>
            <a:ext cx="550151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KVL:</a:t>
            </a:r>
          </a:p>
        </p:txBody>
      </p:sp>
      <p:graphicFrame>
        <p:nvGraphicFramePr>
          <p:cNvPr id="24" name="Object 3"/>
          <p:cNvGraphicFramePr>
            <a:graphicFrameLocks noChangeAspect="1"/>
          </p:cNvGraphicFramePr>
          <p:nvPr/>
        </p:nvGraphicFramePr>
        <p:xfrm>
          <a:off x="2432428" y="5762533"/>
          <a:ext cx="30956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Equation" r:id="rId5" imgW="2476500" imgH="495300" progId="Equation.3">
                  <p:embed/>
                </p:oleObj>
              </mc:Choice>
              <mc:Fallback>
                <p:oleObj name="Equation" r:id="rId5" imgW="2476500" imgH="495300" progId="Equation.3">
                  <p:embed/>
                  <p:pic>
                    <p:nvPicPr>
                      <p:cNvPr id="2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428" y="5762533"/>
                        <a:ext cx="3095625" cy="6191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56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uFill>
                  <a:solidFill/>
                </a:uFill>
              </a:rPr>
              <a:t>DC Motor with Mechanical Load </a:t>
            </a:r>
            <a:endParaRPr lang="en-US" dirty="0"/>
          </a:p>
        </p:txBody>
      </p:sp>
      <p:sp>
        <p:nvSpPr>
          <p:cNvPr id="29698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DDE6EF65-C1CF-0A48-8966-8407973C4712}" type="datetime1">
              <a:rPr lang="en-US" sz="1000" smtClean="0">
                <a:solidFill>
                  <a:schemeClr val="bg2"/>
                </a:solidFill>
                <a:latin typeface="Arial" charset="0"/>
                <a:cs typeface="Arial" charset="0"/>
              </a:rPr>
              <a:t>2/21/23</a:t>
            </a:fld>
            <a:endParaRPr lang="en-US" sz="100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2.12/2.120 Spring 23'</a:t>
            </a:r>
          </a:p>
        </p:txBody>
      </p:sp>
      <p:sp>
        <p:nvSpPr>
          <p:cNvPr id="2970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6FDEDAF1-0ED0-1D4C-94AB-81109DA1DDB3}" type="slidenum">
              <a:rPr lang="en-US" sz="1000">
                <a:solidFill>
                  <a:schemeClr val="bg2"/>
                </a:solidFill>
                <a:latin typeface="Arial" charset="0"/>
                <a:cs typeface="Arial" charset="0"/>
              </a:rPr>
              <a:pPr/>
              <a:t>22</a:t>
            </a:fld>
            <a:endParaRPr lang="en-US" sz="100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p:pic>
        <p:nvPicPr>
          <p:cNvPr id="29701" name="TP_tmp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14950" y="1676401"/>
            <a:ext cx="507365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29702" name="Group 181"/>
          <p:cNvGrpSpPr>
            <a:grpSpLocks/>
          </p:cNvGrpSpPr>
          <p:nvPr/>
        </p:nvGrpSpPr>
        <p:grpSpPr bwMode="auto">
          <a:xfrm>
            <a:off x="2101316" y="1631951"/>
            <a:ext cx="3612552" cy="4075331"/>
            <a:chOff x="118522" y="0"/>
            <a:chExt cx="3612361" cy="4075856"/>
          </a:xfrm>
        </p:grpSpPr>
        <p:pic>
          <p:nvPicPr>
            <p:cNvPr id="29706" name="DCschem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76" y="990600"/>
              <a:ext cx="3200401" cy="1924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grpSp>
          <p:nvGrpSpPr>
            <p:cNvPr id="29707" name="Group 170"/>
            <p:cNvGrpSpPr>
              <a:grpSpLocks/>
            </p:cNvGrpSpPr>
            <p:nvPr/>
          </p:nvGrpSpPr>
          <p:grpSpPr bwMode="auto">
            <a:xfrm>
              <a:off x="118522" y="0"/>
              <a:ext cx="1272590" cy="990600"/>
              <a:chOff x="118522" y="0"/>
              <a:chExt cx="1272589" cy="990600"/>
            </a:xfrm>
          </p:grpSpPr>
          <p:sp>
            <p:nvSpPr>
              <p:cNvPr id="20" name="Shape 168"/>
              <p:cNvSpPr/>
              <p:nvPr/>
            </p:nvSpPr>
            <p:spPr>
              <a:xfrm>
                <a:off x="118522" y="0"/>
                <a:ext cx="1272589" cy="4309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  <a:defRPr>
                    <a:uFillTx/>
                  </a:defRPr>
                </a:pPr>
                <a:r>
                  <a:rPr sz="1400">
                    <a:uFill>
                      <a:solidFill/>
                    </a:uFill>
                  </a:rPr>
                  <a:t>inductance</a:t>
                </a:r>
              </a:p>
              <a:p>
                <a:pPr algn="ctr">
                  <a:buClr>
                    <a:srgbClr val="000000"/>
                  </a:buClr>
                  <a:buFont typeface="Arial"/>
                  <a:buNone/>
                  <a:defRPr>
                    <a:uFillTx/>
                  </a:defRPr>
                </a:pPr>
                <a:r>
                  <a:rPr sz="1400">
                    <a:uFill>
                      <a:solidFill/>
                    </a:uFill>
                  </a:rPr>
                  <a:t>(due to windings)</a:t>
                </a:r>
              </a:p>
            </p:txBody>
          </p:sp>
          <p:sp>
            <p:nvSpPr>
              <p:cNvPr id="29719" name="Shape 169"/>
              <p:cNvSpPr>
                <a:spLocks noChangeShapeType="1"/>
              </p:cNvSpPr>
              <p:nvPr/>
            </p:nvSpPr>
            <p:spPr bwMode="auto">
              <a:xfrm>
                <a:off x="981476" y="533400"/>
                <a:ext cx="228601" cy="4572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29708" name="Group 173"/>
            <p:cNvGrpSpPr>
              <a:grpSpLocks/>
            </p:cNvGrpSpPr>
            <p:nvPr/>
          </p:nvGrpSpPr>
          <p:grpSpPr bwMode="auto">
            <a:xfrm>
              <a:off x="3144215" y="2971800"/>
              <a:ext cx="586668" cy="904462"/>
              <a:chOff x="85686" y="0"/>
              <a:chExt cx="586666" cy="904461"/>
            </a:xfrm>
          </p:grpSpPr>
          <p:sp>
            <p:nvSpPr>
              <p:cNvPr id="18" name="Shape 171"/>
              <p:cNvSpPr/>
              <p:nvPr/>
            </p:nvSpPr>
            <p:spPr>
              <a:xfrm>
                <a:off x="85686" y="473519"/>
                <a:ext cx="586666" cy="43094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  <a:defRPr>
                    <a:uFillTx/>
                  </a:defRPr>
                </a:pPr>
                <a:r>
                  <a:rPr sz="1400">
                    <a:uFill>
                      <a:solidFill/>
                    </a:uFill>
                  </a:rPr>
                  <a:t>load</a:t>
                </a:r>
              </a:p>
              <a:p>
                <a:pPr algn="ctr">
                  <a:buClr>
                    <a:srgbClr val="000000"/>
                  </a:buClr>
                  <a:buFont typeface="Arial"/>
                  <a:buNone/>
                  <a:defRPr>
                    <a:uFillTx/>
                  </a:defRPr>
                </a:pPr>
                <a:r>
                  <a:rPr sz="1400">
                    <a:uFill>
                      <a:solidFill/>
                    </a:uFill>
                  </a:rPr>
                  <a:t>(inertia)</a:t>
                </a:r>
              </a:p>
            </p:txBody>
          </p:sp>
          <p:sp>
            <p:nvSpPr>
              <p:cNvPr id="29717" name="Shape 172"/>
              <p:cNvSpPr>
                <a:spLocks noChangeShapeType="1"/>
              </p:cNvSpPr>
              <p:nvPr/>
            </p:nvSpPr>
            <p:spPr bwMode="auto">
              <a:xfrm flipH="1" flipV="1">
                <a:off x="285147" y="0"/>
                <a:ext cx="76201" cy="4572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29709" name="Group 180"/>
            <p:cNvGrpSpPr>
              <a:grpSpLocks/>
            </p:cNvGrpSpPr>
            <p:nvPr/>
          </p:nvGrpSpPr>
          <p:grpSpPr bwMode="auto">
            <a:xfrm>
              <a:off x="1043613" y="0"/>
              <a:ext cx="2603020" cy="4075856"/>
              <a:chOff x="120253" y="0"/>
              <a:chExt cx="2603019" cy="4075855"/>
            </a:xfrm>
          </p:grpSpPr>
          <p:grpSp>
            <p:nvGrpSpPr>
              <p:cNvPr id="29710" name="Group 176"/>
              <p:cNvGrpSpPr>
                <a:grpSpLocks/>
              </p:cNvGrpSpPr>
              <p:nvPr/>
            </p:nvGrpSpPr>
            <p:grpSpPr bwMode="auto">
              <a:xfrm>
                <a:off x="998661" y="0"/>
                <a:ext cx="1724611" cy="990600"/>
                <a:chOff x="149250" y="0"/>
                <a:chExt cx="1724609" cy="990600"/>
              </a:xfrm>
            </p:grpSpPr>
            <p:sp>
              <p:nvSpPr>
                <p:cNvPr id="16" name="Shape 174"/>
                <p:cNvSpPr/>
                <p:nvPr/>
              </p:nvSpPr>
              <p:spPr>
                <a:xfrm>
                  <a:off x="149250" y="0"/>
                  <a:ext cx="1724609" cy="43094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ctr">
                    <a:buClr>
                      <a:srgbClr val="000000"/>
                    </a:buClr>
                    <a:buFont typeface="Arial"/>
                    <a:buNone/>
                    <a:defRPr>
                      <a:uFillTx/>
                    </a:defRPr>
                  </a:pPr>
                  <a:r>
                    <a:rPr sz="1400">
                      <a:uFill>
                        <a:solidFill/>
                      </a:uFill>
                    </a:rPr>
                    <a:t>dissipation</a:t>
                  </a:r>
                </a:p>
                <a:p>
                  <a:pPr algn="ctr">
                    <a:buClr>
                      <a:srgbClr val="000000"/>
                    </a:buClr>
                    <a:buFont typeface="Arial"/>
                    <a:buNone/>
                    <a:defRPr>
                      <a:uFillTx/>
                    </a:defRPr>
                  </a:pPr>
                  <a:r>
                    <a:rPr sz="1400">
                      <a:uFill>
                        <a:solidFill/>
                      </a:uFill>
                    </a:rPr>
                    <a:t>(resistance of windings)</a:t>
                  </a:r>
                </a:p>
              </p:txBody>
            </p:sp>
            <p:sp>
              <p:nvSpPr>
                <p:cNvPr id="29715" name="Shape 175"/>
                <p:cNvSpPr>
                  <a:spLocks noChangeShapeType="1"/>
                </p:cNvSpPr>
                <p:nvPr/>
              </p:nvSpPr>
              <p:spPr bwMode="auto">
                <a:xfrm flipH="1">
                  <a:off x="199304" y="533400"/>
                  <a:ext cx="762001" cy="45720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29711" name="Group 179"/>
              <p:cNvGrpSpPr>
                <a:grpSpLocks/>
              </p:cNvGrpSpPr>
              <p:nvPr/>
            </p:nvGrpSpPr>
            <p:grpSpPr bwMode="auto">
              <a:xfrm>
                <a:off x="120253" y="2895600"/>
                <a:ext cx="1538065" cy="1180255"/>
                <a:chOff x="120253" y="0"/>
                <a:chExt cx="1538064" cy="1180254"/>
              </a:xfrm>
            </p:grpSpPr>
            <p:sp>
              <p:nvSpPr>
                <p:cNvPr id="14" name="Shape 177"/>
                <p:cNvSpPr/>
                <p:nvPr/>
              </p:nvSpPr>
              <p:spPr>
                <a:xfrm>
                  <a:off x="120253" y="533841"/>
                  <a:ext cx="1349528" cy="64641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0" tIns="0" rIns="0" bIns="0">
                  <a:spAutoFit/>
                </a:bodyPr>
                <a:lstStyle/>
                <a:p>
                  <a:pPr algn="ctr">
                    <a:buClr>
                      <a:srgbClr val="000000"/>
                    </a:buClr>
                    <a:buFont typeface="Arial"/>
                    <a:buNone/>
                    <a:defRPr>
                      <a:uFillTx/>
                    </a:defRPr>
                  </a:pPr>
                  <a:r>
                    <a:rPr sz="1400">
                      <a:uFill>
                        <a:solidFill/>
                      </a:uFill>
                    </a:rPr>
                    <a:t>dissipation</a:t>
                  </a:r>
                </a:p>
                <a:p>
                  <a:pPr algn="ctr">
                    <a:buClr>
                      <a:srgbClr val="000000"/>
                    </a:buClr>
                    <a:buFont typeface="Arial"/>
                    <a:buNone/>
                    <a:defRPr>
                      <a:uFillTx/>
                    </a:defRPr>
                  </a:pPr>
                  <a:r>
                    <a:rPr sz="1400">
                      <a:uFill>
                        <a:solidFill/>
                      </a:uFill>
                    </a:rPr>
                    <a:t>(viscous friction</a:t>
                  </a:r>
                </a:p>
                <a:p>
                  <a:pPr algn="ctr">
                    <a:buClr>
                      <a:srgbClr val="000000"/>
                    </a:buClr>
                    <a:buFont typeface="Arial"/>
                    <a:buNone/>
                    <a:defRPr>
                      <a:uFillTx/>
                    </a:defRPr>
                  </a:pPr>
                  <a:r>
                    <a:rPr sz="1400">
                      <a:uFill>
                        <a:solidFill/>
                      </a:uFill>
                    </a:rPr>
                    <a:t>in motor bearings)</a:t>
                  </a:r>
                </a:p>
              </p:txBody>
            </p:sp>
            <p:sp>
              <p:nvSpPr>
                <p:cNvPr id="29713" name="Shape 178"/>
                <p:cNvSpPr>
                  <a:spLocks noChangeShapeType="1"/>
                </p:cNvSpPr>
                <p:nvPr/>
              </p:nvSpPr>
              <p:spPr bwMode="auto">
                <a:xfrm flipV="1">
                  <a:off x="820116" y="0"/>
                  <a:ext cx="838201" cy="533400"/>
                </a:xfrm>
                <a:prstGeom prst="line">
                  <a:avLst/>
                </a:prstGeom>
                <a:noFill/>
                <a:ln w="1905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9703" name="Group 184"/>
          <p:cNvGrpSpPr>
            <a:grpSpLocks/>
          </p:cNvGrpSpPr>
          <p:nvPr/>
        </p:nvGrpSpPr>
        <p:grpSpPr bwMode="auto">
          <a:xfrm>
            <a:off x="5678488" y="1284288"/>
            <a:ext cx="4684712" cy="4837112"/>
            <a:chOff x="0" y="0"/>
            <a:chExt cx="4684796" cy="4837698"/>
          </a:xfrm>
        </p:grpSpPr>
        <p:pic>
          <p:nvPicPr>
            <p:cNvPr id="29704" name="droppedImag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450" y="0"/>
              <a:ext cx="3848100" cy="4282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pic>
          <p:nvPicPr>
            <p:cNvPr id="29705" name="droppedImag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266198"/>
              <a:ext cx="4684797" cy="5715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6338440" y="1732652"/>
            <a:ext cx="550151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KVL: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5857195" y="5538692"/>
            <a:ext cx="4589343" cy="60829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984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uFill>
                  <a:solidFill/>
                </a:uFill>
              </a:rPr>
              <a:t>DC Motor with Mechanical Load </a:t>
            </a:r>
            <a:endParaRPr lang="en-US" dirty="0"/>
          </a:p>
        </p:txBody>
      </p:sp>
      <p:sp>
        <p:nvSpPr>
          <p:cNvPr id="30722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A9996E4C-45DF-5B48-BD07-B2F6DFED82F9}" type="datetime1">
              <a:rPr lang="en-US" sz="1000" smtClean="0">
                <a:solidFill>
                  <a:schemeClr val="bg2"/>
                </a:solidFill>
                <a:latin typeface="Arial" charset="0"/>
                <a:cs typeface="Arial" charset="0"/>
              </a:rPr>
              <a:t>2/21/23</a:t>
            </a:fld>
            <a:endParaRPr lang="en-US" sz="100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2.12/2.120 Spring 23'</a:t>
            </a:r>
          </a:p>
        </p:txBody>
      </p:sp>
      <p:sp>
        <p:nvSpPr>
          <p:cNvPr id="3072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2F2AFE9A-660C-9546-B1CD-0FF69455C3B6}" type="slidenum">
              <a:rPr lang="en-US" sz="1000">
                <a:solidFill>
                  <a:schemeClr val="bg2"/>
                </a:solidFill>
                <a:latin typeface="Arial" charset="0"/>
                <a:cs typeface="Arial" charset="0"/>
              </a:rPr>
              <a:pPr/>
              <a:t>23</a:t>
            </a:fld>
            <a:endParaRPr lang="en-US" sz="100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p:pic>
        <p:nvPicPr>
          <p:cNvPr id="30725" name="TP_tmp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8076" y="1676401"/>
            <a:ext cx="3579813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0726" name="DCsche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0463" y="2622550"/>
            <a:ext cx="32004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30727" name="Group 192"/>
          <p:cNvGrpSpPr>
            <a:grpSpLocks/>
          </p:cNvGrpSpPr>
          <p:nvPr/>
        </p:nvGrpSpPr>
        <p:grpSpPr bwMode="auto">
          <a:xfrm>
            <a:off x="2100522" y="1631950"/>
            <a:ext cx="1272656" cy="990600"/>
            <a:chOff x="117797" y="0"/>
            <a:chExt cx="1273334" cy="990600"/>
          </a:xfrm>
        </p:grpSpPr>
        <p:sp>
          <p:nvSpPr>
            <p:cNvPr id="9" name="Shape 190"/>
            <p:cNvSpPr/>
            <p:nvPr/>
          </p:nvSpPr>
          <p:spPr>
            <a:xfrm>
              <a:off x="117797" y="0"/>
              <a:ext cx="1273334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>
                  <a:uFillTx/>
                </a:defRPr>
              </a:pPr>
              <a:r>
                <a:rPr sz="1400">
                  <a:uFill>
                    <a:solidFill/>
                  </a:uFill>
                </a:rPr>
                <a:t>inductance</a:t>
              </a:r>
            </a:p>
            <a:p>
              <a:pPr algn="ctr">
                <a:buClr>
                  <a:srgbClr val="000000"/>
                </a:buClr>
                <a:buFont typeface="Arial"/>
                <a:buNone/>
                <a:defRPr>
                  <a:uFillTx/>
                </a:defRPr>
              </a:pPr>
              <a:r>
                <a:rPr sz="1400">
                  <a:uFill>
                    <a:solidFill/>
                  </a:uFill>
                </a:rPr>
                <a:t>(due to windings)</a:t>
              </a:r>
            </a:p>
          </p:txBody>
        </p:sp>
        <p:sp>
          <p:nvSpPr>
            <p:cNvPr id="30744" name="Shape 191"/>
            <p:cNvSpPr>
              <a:spLocks noChangeShapeType="1"/>
            </p:cNvSpPr>
            <p:nvPr/>
          </p:nvSpPr>
          <p:spPr bwMode="auto">
            <a:xfrm>
              <a:off x="981476" y="533400"/>
              <a:ext cx="228601" cy="4572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0728" name="Group 195"/>
          <p:cNvGrpSpPr>
            <a:grpSpLocks/>
          </p:cNvGrpSpPr>
          <p:nvPr/>
        </p:nvGrpSpPr>
        <p:grpSpPr bwMode="auto">
          <a:xfrm>
            <a:off x="5127170" y="4603751"/>
            <a:ext cx="586699" cy="903963"/>
            <a:chOff x="85312" y="0"/>
            <a:chExt cx="586994" cy="904457"/>
          </a:xfrm>
        </p:grpSpPr>
        <p:sp>
          <p:nvSpPr>
            <p:cNvPr id="12" name="Shape 193"/>
            <p:cNvSpPr/>
            <p:nvPr/>
          </p:nvSpPr>
          <p:spPr>
            <a:xfrm>
              <a:off x="85312" y="473334"/>
              <a:ext cx="586994" cy="431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>
                  <a:uFillTx/>
                </a:defRPr>
              </a:pPr>
              <a:r>
                <a:rPr sz="1400">
                  <a:uFill>
                    <a:solidFill/>
                  </a:uFill>
                </a:rPr>
                <a:t>load</a:t>
              </a:r>
            </a:p>
            <a:p>
              <a:pPr algn="ctr">
                <a:buClr>
                  <a:srgbClr val="000000"/>
                </a:buClr>
                <a:buFont typeface="Arial"/>
                <a:buNone/>
                <a:defRPr>
                  <a:uFillTx/>
                </a:defRPr>
              </a:pPr>
              <a:r>
                <a:rPr sz="1400">
                  <a:uFill>
                    <a:solidFill/>
                  </a:uFill>
                </a:rPr>
                <a:t>(inertia)</a:t>
              </a:r>
            </a:p>
          </p:txBody>
        </p:sp>
        <p:sp>
          <p:nvSpPr>
            <p:cNvPr id="30742" name="Shape 194"/>
            <p:cNvSpPr>
              <a:spLocks noChangeShapeType="1"/>
            </p:cNvSpPr>
            <p:nvPr/>
          </p:nvSpPr>
          <p:spPr bwMode="auto">
            <a:xfrm flipH="1" flipV="1">
              <a:off x="285147" y="0"/>
              <a:ext cx="76201" cy="4572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0729" name="Group 202"/>
          <p:cNvGrpSpPr>
            <a:grpSpLocks/>
          </p:cNvGrpSpPr>
          <p:nvPr/>
        </p:nvGrpSpPr>
        <p:grpSpPr bwMode="auto">
          <a:xfrm>
            <a:off x="3026457" y="1631950"/>
            <a:ext cx="2603159" cy="4075332"/>
            <a:chOff x="119753" y="0"/>
            <a:chExt cx="2603382" cy="4075857"/>
          </a:xfrm>
        </p:grpSpPr>
        <p:grpSp>
          <p:nvGrpSpPr>
            <p:cNvPr id="30735" name="Group 198"/>
            <p:cNvGrpSpPr>
              <a:grpSpLocks/>
            </p:cNvGrpSpPr>
            <p:nvPr/>
          </p:nvGrpSpPr>
          <p:grpSpPr bwMode="auto">
            <a:xfrm>
              <a:off x="998284" y="0"/>
              <a:ext cx="1724851" cy="990600"/>
              <a:chOff x="148873" y="0"/>
              <a:chExt cx="1724849" cy="990600"/>
            </a:xfrm>
          </p:grpSpPr>
          <p:sp>
            <p:nvSpPr>
              <p:cNvPr id="19" name="Shape 196"/>
              <p:cNvSpPr/>
              <p:nvPr/>
            </p:nvSpPr>
            <p:spPr>
              <a:xfrm>
                <a:off x="148873" y="0"/>
                <a:ext cx="1724849" cy="4309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  <a:defRPr>
                    <a:uFillTx/>
                  </a:defRPr>
                </a:pPr>
                <a:r>
                  <a:rPr sz="1400">
                    <a:uFill>
                      <a:solidFill/>
                    </a:uFill>
                  </a:rPr>
                  <a:t>dissipation</a:t>
                </a:r>
              </a:p>
              <a:p>
                <a:pPr algn="ctr">
                  <a:buClr>
                    <a:srgbClr val="000000"/>
                  </a:buClr>
                  <a:buFont typeface="Arial"/>
                  <a:buNone/>
                  <a:defRPr>
                    <a:uFillTx/>
                  </a:defRPr>
                </a:pPr>
                <a:r>
                  <a:rPr sz="1400">
                    <a:uFill>
                      <a:solidFill/>
                    </a:uFill>
                  </a:rPr>
                  <a:t>(resistance of windings)</a:t>
                </a:r>
              </a:p>
            </p:txBody>
          </p:sp>
          <p:sp>
            <p:nvSpPr>
              <p:cNvPr id="30740" name="Shape 197"/>
              <p:cNvSpPr>
                <a:spLocks noChangeShapeType="1"/>
              </p:cNvSpPr>
              <p:nvPr/>
            </p:nvSpPr>
            <p:spPr bwMode="auto">
              <a:xfrm flipH="1">
                <a:off x="199304" y="533400"/>
                <a:ext cx="762001" cy="4572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0736" name="Group 201"/>
            <p:cNvGrpSpPr>
              <a:grpSpLocks/>
            </p:cNvGrpSpPr>
            <p:nvPr/>
          </p:nvGrpSpPr>
          <p:grpSpPr bwMode="auto">
            <a:xfrm>
              <a:off x="119753" y="2895600"/>
              <a:ext cx="1538565" cy="1180257"/>
              <a:chOff x="119753" y="0"/>
              <a:chExt cx="1538564" cy="1180256"/>
            </a:xfrm>
          </p:grpSpPr>
          <p:sp>
            <p:nvSpPr>
              <p:cNvPr id="17" name="Shape 199"/>
              <p:cNvSpPr/>
              <p:nvPr/>
            </p:nvSpPr>
            <p:spPr>
              <a:xfrm>
                <a:off x="119753" y="533842"/>
                <a:ext cx="1349715" cy="6464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  <a:defRPr>
                    <a:uFillTx/>
                  </a:defRPr>
                </a:pPr>
                <a:r>
                  <a:rPr sz="1400">
                    <a:uFill>
                      <a:solidFill/>
                    </a:uFill>
                  </a:rPr>
                  <a:t>dissipation</a:t>
                </a:r>
              </a:p>
              <a:p>
                <a:pPr algn="ctr">
                  <a:buClr>
                    <a:srgbClr val="000000"/>
                  </a:buClr>
                  <a:buFont typeface="Arial"/>
                  <a:buNone/>
                  <a:defRPr>
                    <a:uFillTx/>
                  </a:defRPr>
                </a:pPr>
                <a:r>
                  <a:rPr sz="1400">
                    <a:uFill>
                      <a:solidFill/>
                    </a:uFill>
                  </a:rPr>
                  <a:t>(viscous friction</a:t>
                </a:r>
              </a:p>
              <a:p>
                <a:pPr algn="ctr">
                  <a:buClr>
                    <a:srgbClr val="000000"/>
                  </a:buClr>
                  <a:buFont typeface="Arial"/>
                  <a:buNone/>
                  <a:defRPr>
                    <a:uFillTx/>
                  </a:defRPr>
                </a:pPr>
                <a:r>
                  <a:rPr sz="1400">
                    <a:uFill>
                      <a:solidFill/>
                    </a:uFill>
                  </a:rPr>
                  <a:t>in motor bearings)</a:t>
                </a:r>
              </a:p>
            </p:txBody>
          </p:sp>
          <p:sp>
            <p:nvSpPr>
              <p:cNvPr id="30738" name="Shape 200"/>
              <p:cNvSpPr>
                <a:spLocks noChangeShapeType="1"/>
              </p:cNvSpPr>
              <p:nvPr/>
            </p:nvSpPr>
            <p:spPr bwMode="auto">
              <a:xfrm flipV="1">
                <a:off x="820116" y="0"/>
                <a:ext cx="838201" cy="5334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0730" name="dropped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4101" y="1460500"/>
            <a:ext cx="3890963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31" name="TextBox 24"/>
          <p:cNvSpPr txBox="1">
            <a:spLocks noChangeArrowheads="1"/>
          </p:cNvSpPr>
          <p:nvPr/>
        </p:nvSpPr>
        <p:spPr bwMode="auto">
          <a:xfrm>
            <a:off x="6044718" y="1338264"/>
            <a:ext cx="4359236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dirty="0"/>
              <a:t>Neglecting the inductance (why?)</a:t>
            </a:r>
          </a:p>
        </p:txBody>
      </p:sp>
      <p:grpSp>
        <p:nvGrpSpPr>
          <p:cNvPr id="30732" name="Group 207"/>
          <p:cNvGrpSpPr>
            <a:grpSpLocks/>
          </p:cNvGrpSpPr>
          <p:nvPr/>
        </p:nvGrpSpPr>
        <p:grpSpPr bwMode="auto">
          <a:xfrm>
            <a:off x="1995488" y="1600200"/>
            <a:ext cx="1447800" cy="566738"/>
            <a:chOff x="0" y="0"/>
            <a:chExt cx="1447800" cy="566737"/>
          </a:xfrm>
        </p:grpSpPr>
        <p:sp>
          <p:nvSpPr>
            <p:cNvPr id="30733" name="Shape 205"/>
            <p:cNvSpPr>
              <a:spLocks noChangeShapeType="1"/>
            </p:cNvSpPr>
            <p:nvPr/>
          </p:nvSpPr>
          <p:spPr bwMode="auto">
            <a:xfrm>
              <a:off x="0" y="0"/>
              <a:ext cx="1447800" cy="566738"/>
            </a:xfrm>
            <a:prstGeom prst="line">
              <a:avLst/>
            </a:prstGeom>
            <a:noFill/>
            <a:ln w="57150">
              <a:solidFill>
                <a:srgbClr val="9411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734" name="Shape 206"/>
            <p:cNvSpPr>
              <a:spLocks noChangeShapeType="1"/>
            </p:cNvSpPr>
            <p:nvPr/>
          </p:nvSpPr>
          <p:spPr bwMode="auto">
            <a:xfrm flipH="1">
              <a:off x="0" y="0"/>
              <a:ext cx="1447800" cy="566738"/>
            </a:xfrm>
            <a:prstGeom prst="line">
              <a:avLst/>
            </a:prstGeom>
            <a:noFill/>
            <a:ln w="57150">
              <a:solidFill>
                <a:srgbClr val="9411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6" name="Rectangle 25"/>
          <p:cNvSpPr/>
          <p:nvPr/>
        </p:nvSpPr>
        <p:spPr bwMode="auto">
          <a:xfrm>
            <a:off x="7020539" y="4973083"/>
            <a:ext cx="2155924" cy="103517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0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droppedImage.pdf" descr="droppedImage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992" y="4499819"/>
            <a:ext cx="3886200" cy="5642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403" name="droppedImage.pdf" descr="droppedImag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4357" y="2364956"/>
            <a:ext cx="886268" cy="469900"/>
          </a:xfrm>
          <a:prstGeom prst="rect">
            <a:avLst/>
          </a:prstGeom>
          <a:ln w="19050"/>
        </p:spPr>
      </p:pic>
      <p:sp>
        <p:nvSpPr>
          <p:cNvPr id="404" name="Some Hints…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Gear Ratio and Power Conservation</a:t>
            </a:r>
            <a:endParaRPr dirty="0"/>
          </a:p>
        </p:txBody>
      </p:sp>
      <p:sp>
        <p:nvSpPr>
          <p:cNvPr id="421" name="Slide Number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pic>
        <p:nvPicPr>
          <p:cNvPr id="405" name="image.pdf" descr="image.pd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503487" y="3379391"/>
            <a:ext cx="2309814" cy="787401"/>
          </a:xfrm>
          <a:prstGeom prst="rect">
            <a:avLst/>
          </a:prstGeom>
          <a:ln>
            <a:solidFill>
              <a:srgbClr val="000000"/>
            </a:solidFill>
            <a:miter lim="400000"/>
          </a:ln>
        </p:spPr>
      </p:pic>
      <p:pic>
        <p:nvPicPr>
          <p:cNvPr id="406" name="image.pdf" descr="image.pd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503488" y="4383485"/>
            <a:ext cx="1371601" cy="787401"/>
          </a:xfrm>
          <a:prstGeom prst="rect">
            <a:avLst/>
          </a:prstGeom>
          <a:ln>
            <a:solidFill>
              <a:srgbClr val="000000"/>
            </a:solidFill>
            <a:miter lim="400000"/>
          </a:ln>
        </p:spPr>
      </p:pic>
      <p:pic>
        <p:nvPicPr>
          <p:cNvPr id="407" name="image.pdf" descr="image.pd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03488" y="5295900"/>
            <a:ext cx="2589213" cy="838200"/>
          </a:xfrm>
          <a:prstGeom prst="rect">
            <a:avLst/>
          </a:prstGeom>
          <a:ln>
            <a:solidFill>
              <a:srgbClr val="000000"/>
            </a:solidFill>
            <a:miter lim="400000"/>
          </a:ln>
        </p:spPr>
      </p:pic>
      <p:sp>
        <p:nvSpPr>
          <p:cNvPr id="408" name="Power Conservation:"/>
          <p:cNvSpPr/>
          <p:nvPr/>
        </p:nvSpPr>
        <p:spPr>
          <a:xfrm>
            <a:off x="6511150" y="2843601"/>
            <a:ext cx="226440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40" marR="40640">
              <a:buClr>
                <a:srgbClr val="000000"/>
              </a:buClr>
              <a:buFont typeface="Times New Roman"/>
              <a:defRPr sz="2200" b="1" u="sng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800"/>
              <a:t>Power Conservation:</a:t>
            </a:r>
          </a:p>
        </p:txBody>
      </p:sp>
      <p:sp>
        <p:nvSpPr>
          <p:cNvPr id="409" name="Unit Conversion:"/>
          <p:cNvSpPr/>
          <p:nvPr/>
        </p:nvSpPr>
        <p:spPr>
          <a:xfrm>
            <a:off x="2618428" y="2845188"/>
            <a:ext cx="188384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40" marR="40640">
              <a:buClr>
                <a:srgbClr val="000000"/>
              </a:buClr>
              <a:buFont typeface="Times New Roman"/>
              <a:defRPr sz="2200" b="1" u="sng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800" dirty="0"/>
              <a:t>Unit Conversion:</a:t>
            </a:r>
          </a:p>
        </p:txBody>
      </p:sp>
      <p:pic>
        <p:nvPicPr>
          <p:cNvPr id="410" name="image.pdf" descr="image.pdf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473826" y="3503216"/>
            <a:ext cx="2259013" cy="457201"/>
          </a:xfrm>
          <a:prstGeom prst="rect">
            <a:avLst/>
          </a:prstGeom>
          <a:ln>
            <a:solidFill>
              <a:srgbClr val="000000"/>
            </a:solidFill>
            <a:miter lim="400000"/>
          </a:ln>
        </p:spPr>
      </p:pic>
      <p:pic>
        <p:nvPicPr>
          <p:cNvPr id="411" name="image.pdf" descr="image.pdf"/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879431" y="1496195"/>
            <a:ext cx="2635251" cy="742951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Gear Ratio N:"/>
          <p:cNvSpPr/>
          <p:nvPr/>
        </p:nvSpPr>
        <p:spPr>
          <a:xfrm>
            <a:off x="5358284" y="1669233"/>
            <a:ext cx="1467068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40640" marR="40640">
              <a:buClr>
                <a:srgbClr val="000000"/>
              </a:buClr>
              <a:buFont typeface="Times New Roman"/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Gear Ratio </a:t>
            </a:r>
            <a:r>
              <a:rPr i="1"/>
              <a:t>N</a:t>
            </a:r>
            <a:r>
              <a:t>:</a:t>
            </a:r>
          </a:p>
        </p:txBody>
      </p:sp>
      <p:sp>
        <p:nvSpPr>
          <p:cNvPr id="413" name="Rectangle"/>
          <p:cNvSpPr/>
          <p:nvPr/>
        </p:nvSpPr>
        <p:spPr>
          <a:xfrm>
            <a:off x="5301458" y="1456907"/>
            <a:ext cx="4367213" cy="83185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marL="40640" marR="40640" defTabSz="914400">
              <a:defRPr sz="22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414" name="image.png" descr="image.png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150395" y="1329906"/>
            <a:ext cx="1638301" cy="1143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Gear 2"/>
          <p:cNvSpPr/>
          <p:nvPr/>
        </p:nvSpPr>
        <p:spPr>
          <a:xfrm>
            <a:off x="3945148" y="2149476"/>
            <a:ext cx="564578" cy="271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40" marR="40640">
              <a:buClr>
                <a:srgbClr val="000000"/>
              </a:buClr>
              <a:buFont typeface="Times New Roman"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100" dirty="0">
                <a:solidFill>
                  <a:schemeClr val="bg1"/>
                </a:solidFill>
              </a:rPr>
              <a:t>Gear 2</a:t>
            </a:r>
          </a:p>
        </p:txBody>
      </p:sp>
      <p:sp>
        <p:nvSpPr>
          <p:cNvPr id="416" name="Line"/>
          <p:cNvSpPr/>
          <p:nvPr/>
        </p:nvSpPr>
        <p:spPr>
          <a:xfrm>
            <a:off x="4699795" y="1552157"/>
            <a:ext cx="341313" cy="461963"/>
          </a:xfrm>
          <a:prstGeom prst="line">
            <a:avLst/>
          </a:prstGeom>
          <a:ln>
            <a:solidFill>
              <a:srgbClr val="FF2600"/>
            </a:solidFill>
            <a:tailEnd type="triangle"/>
          </a:ln>
        </p:spPr>
        <p:txBody>
          <a:bodyPr lIns="0" tIns="0" rIns="0" bIns="0"/>
          <a:lstStyle/>
          <a:p>
            <a:pPr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050"/>
          </a:p>
        </p:txBody>
      </p:sp>
      <p:sp>
        <p:nvSpPr>
          <p:cNvPr id="417" name="F"/>
          <p:cNvSpPr/>
          <p:nvPr/>
        </p:nvSpPr>
        <p:spPr>
          <a:xfrm>
            <a:off x="4993650" y="1912518"/>
            <a:ext cx="279244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40" marR="40640">
              <a:buClr>
                <a:srgbClr val="FF2600"/>
              </a:buClr>
              <a:buFont typeface="Times New Roman"/>
              <a:defRPr sz="1600" i="1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200"/>
              <a:t>F</a:t>
            </a:r>
          </a:p>
        </p:txBody>
      </p:sp>
      <p:sp>
        <p:nvSpPr>
          <p:cNvPr id="418" name="Gear 1"/>
          <p:cNvSpPr/>
          <p:nvPr/>
        </p:nvSpPr>
        <p:spPr>
          <a:xfrm>
            <a:off x="3163727" y="2152651"/>
            <a:ext cx="564578" cy="271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>
            <a:lvl1pPr marL="40640" marR="40640">
              <a:buClr>
                <a:srgbClr val="000000"/>
              </a:buClr>
              <a:buFont typeface="Times New Roman"/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rPr sz="1100">
                <a:solidFill>
                  <a:srgbClr val="FFFFFF"/>
                </a:solidFill>
              </a:rPr>
              <a:t>Gear 1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91A82C-B5F8-AD4F-B199-F790773C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D64803-9B31-0B4A-BD9E-376CFD394D53}" type="datetime1">
              <a:rPr lang="en-US" smtClean="0"/>
              <a:t>2/21/23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AF1DE-A444-4D4B-A4C2-A07413031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2.12/2.120 Spring 23'</a:t>
            </a:r>
          </a:p>
        </p:txBody>
      </p:sp>
      <p:graphicFrame>
        <p:nvGraphicFramePr>
          <p:cNvPr id="23" name="Object 7">
            <a:extLst>
              <a:ext uri="{FF2B5EF4-FFF2-40B4-BE49-F238E27FC236}">
                <a16:creationId xmlns:a16="http://schemas.microsoft.com/office/drawing/2014/main" id="{C245D0EA-3D9B-3A43-8601-C1D1BE34E1BA}"/>
              </a:ext>
            </a:extLst>
          </p:cNvPr>
          <p:cNvGraphicFramePr>
            <a:graphicFrameLocks/>
          </p:cNvGraphicFramePr>
          <p:nvPr/>
        </p:nvGraphicFramePr>
        <p:xfrm>
          <a:off x="6401993" y="5289485"/>
          <a:ext cx="3112689" cy="844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Equation" r:id="rId11" imgW="36283900" imgH="10528300" progId="Equation.3">
                  <p:embed/>
                </p:oleObj>
              </mc:Choice>
              <mc:Fallback>
                <p:oleObj name="Equation" r:id="rId11" imgW="36283900" imgH="10528300" progId="Equation.3">
                  <p:embed/>
                  <p:pic>
                    <p:nvPicPr>
                      <p:cNvPr id="23" name="Object 7">
                        <a:extLst>
                          <a:ext uri="{FF2B5EF4-FFF2-40B4-BE49-F238E27FC236}">
                            <a16:creationId xmlns:a16="http://schemas.microsoft.com/office/drawing/2014/main" id="{C245D0EA-3D9B-3A43-8601-C1D1BE34E1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1993" y="5289485"/>
                        <a:ext cx="3112689" cy="844616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2493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uFill>
                  <a:solidFill/>
                </a:uFill>
              </a:rPr>
              <a:t>DC Motor with Mechanical Load </a:t>
            </a:r>
            <a:endParaRPr lang="en-US" dirty="0"/>
          </a:p>
        </p:txBody>
      </p:sp>
      <p:sp>
        <p:nvSpPr>
          <p:cNvPr id="30722" name="Date Placeholder 2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8B5F6D94-03EC-F24D-A0DD-70312B5D7285}" type="datetime1">
              <a:rPr lang="en-US" sz="1000" smtClean="0">
                <a:solidFill>
                  <a:schemeClr val="bg2"/>
                </a:solidFill>
                <a:latin typeface="Arial" charset="0"/>
                <a:cs typeface="Arial" charset="0"/>
              </a:rPr>
              <a:t>2/21/23</a:t>
            </a:fld>
            <a:endParaRPr lang="en-US" sz="100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2.12/2.120 Spring 23'</a:t>
            </a:r>
          </a:p>
        </p:txBody>
      </p:sp>
      <p:sp>
        <p:nvSpPr>
          <p:cNvPr id="3072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fld id="{2F2AFE9A-660C-9546-B1CD-0FF69455C3B6}" type="slidenum">
              <a:rPr lang="en-US" sz="1000">
                <a:solidFill>
                  <a:schemeClr val="bg2"/>
                </a:solidFill>
                <a:latin typeface="Arial" charset="0"/>
                <a:cs typeface="Arial" charset="0"/>
              </a:rPr>
              <a:pPr/>
              <a:t>25</a:t>
            </a:fld>
            <a:endParaRPr lang="en-US" sz="100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p:pic>
        <p:nvPicPr>
          <p:cNvPr id="30725" name="TP_tmp.pd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8076" y="1676401"/>
            <a:ext cx="3579813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0726" name="DCschem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0463" y="2443437"/>
            <a:ext cx="32004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grpSp>
        <p:nvGrpSpPr>
          <p:cNvPr id="30727" name="Group 192"/>
          <p:cNvGrpSpPr>
            <a:grpSpLocks/>
          </p:cNvGrpSpPr>
          <p:nvPr/>
        </p:nvGrpSpPr>
        <p:grpSpPr bwMode="auto">
          <a:xfrm>
            <a:off x="2100522" y="1631950"/>
            <a:ext cx="1272656" cy="990600"/>
            <a:chOff x="117797" y="0"/>
            <a:chExt cx="1273334" cy="990600"/>
          </a:xfrm>
        </p:grpSpPr>
        <p:sp>
          <p:nvSpPr>
            <p:cNvPr id="9" name="Shape 190"/>
            <p:cNvSpPr/>
            <p:nvPr/>
          </p:nvSpPr>
          <p:spPr>
            <a:xfrm>
              <a:off x="117797" y="0"/>
              <a:ext cx="1273334" cy="430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>
                  <a:uFillTx/>
                </a:defRPr>
              </a:pPr>
              <a:r>
                <a:rPr sz="1400">
                  <a:uFill>
                    <a:solidFill/>
                  </a:uFill>
                </a:rPr>
                <a:t>inductance</a:t>
              </a:r>
            </a:p>
            <a:p>
              <a:pPr algn="ctr">
                <a:buClr>
                  <a:srgbClr val="000000"/>
                </a:buClr>
                <a:buFont typeface="Arial"/>
                <a:buNone/>
                <a:defRPr>
                  <a:uFillTx/>
                </a:defRPr>
              </a:pPr>
              <a:r>
                <a:rPr sz="1400">
                  <a:uFill>
                    <a:solidFill/>
                  </a:uFill>
                </a:rPr>
                <a:t>(due to windings)</a:t>
              </a:r>
            </a:p>
          </p:txBody>
        </p:sp>
        <p:sp>
          <p:nvSpPr>
            <p:cNvPr id="30744" name="Shape 191"/>
            <p:cNvSpPr>
              <a:spLocks noChangeShapeType="1"/>
            </p:cNvSpPr>
            <p:nvPr/>
          </p:nvSpPr>
          <p:spPr bwMode="auto">
            <a:xfrm>
              <a:off x="981476" y="533400"/>
              <a:ext cx="228601" cy="4572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0728" name="Group 195"/>
          <p:cNvGrpSpPr>
            <a:grpSpLocks/>
          </p:cNvGrpSpPr>
          <p:nvPr/>
        </p:nvGrpSpPr>
        <p:grpSpPr bwMode="auto">
          <a:xfrm>
            <a:off x="5127170" y="4424638"/>
            <a:ext cx="586699" cy="903963"/>
            <a:chOff x="85312" y="0"/>
            <a:chExt cx="586994" cy="904457"/>
          </a:xfrm>
        </p:grpSpPr>
        <p:sp>
          <p:nvSpPr>
            <p:cNvPr id="12" name="Shape 193"/>
            <p:cNvSpPr/>
            <p:nvPr/>
          </p:nvSpPr>
          <p:spPr>
            <a:xfrm>
              <a:off x="85312" y="473334"/>
              <a:ext cx="586994" cy="43112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>
                  <a:uFillTx/>
                </a:defRPr>
              </a:pPr>
              <a:r>
                <a:rPr sz="1400">
                  <a:uFill>
                    <a:solidFill/>
                  </a:uFill>
                </a:rPr>
                <a:t>load</a:t>
              </a:r>
            </a:p>
            <a:p>
              <a:pPr algn="ctr">
                <a:buClr>
                  <a:srgbClr val="000000"/>
                </a:buClr>
                <a:buFont typeface="Arial"/>
                <a:buNone/>
                <a:defRPr>
                  <a:uFillTx/>
                </a:defRPr>
              </a:pPr>
              <a:r>
                <a:rPr sz="1400">
                  <a:uFill>
                    <a:solidFill/>
                  </a:uFill>
                </a:rPr>
                <a:t>(inertia)</a:t>
              </a:r>
            </a:p>
          </p:txBody>
        </p:sp>
        <p:sp>
          <p:nvSpPr>
            <p:cNvPr id="30742" name="Shape 194"/>
            <p:cNvSpPr>
              <a:spLocks noChangeShapeType="1"/>
            </p:cNvSpPr>
            <p:nvPr/>
          </p:nvSpPr>
          <p:spPr bwMode="auto">
            <a:xfrm flipH="1" flipV="1">
              <a:off x="285147" y="0"/>
              <a:ext cx="76201" cy="45720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0729" name="Group 202"/>
          <p:cNvGrpSpPr>
            <a:grpSpLocks/>
          </p:cNvGrpSpPr>
          <p:nvPr/>
        </p:nvGrpSpPr>
        <p:grpSpPr bwMode="auto">
          <a:xfrm>
            <a:off x="3026457" y="1452837"/>
            <a:ext cx="2603159" cy="4075332"/>
            <a:chOff x="119753" y="0"/>
            <a:chExt cx="2603382" cy="4075857"/>
          </a:xfrm>
        </p:grpSpPr>
        <p:grpSp>
          <p:nvGrpSpPr>
            <p:cNvPr id="30735" name="Group 198"/>
            <p:cNvGrpSpPr>
              <a:grpSpLocks/>
            </p:cNvGrpSpPr>
            <p:nvPr/>
          </p:nvGrpSpPr>
          <p:grpSpPr bwMode="auto">
            <a:xfrm>
              <a:off x="998284" y="0"/>
              <a:ext cx="1724851" cy="990600"/>
              <a:chOff x="148873" y="0"/>
              <a:chExt cx="1724849" cy="990600"/>
            </a:xfrm>
          </p:grpSpPr>
          <p:sp>
            <p:nvSpPr>
              <p:cNvPr id="19" name="Shape 196"/>
              <p:cNvSpPr/>
              <p:nvPr/>
            </p:nvSpPr>
            <p:spPr>
              <a:xfrm>
                <a:off x="148873" y="0"/>
                <a:ext cx="1724849" cy="4309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  <a:defRPr>
                    <a:uFillTx/>
                  </a:defRPr>
                </a:pPr>
                <a:r>
                  <a:rPr sz="1400">
                    <a:uFill>
                      <a:solidFill/>
                    </a:uFill>
                  </a:rPr>
                  <a:t>dissipation</a:t>
                </a:r>
              </a:p>
              <a:p>
                <a:pPr algn="ctr">
                  <a:buClr>
                    <a:srgbClr val="000000"/>
                  </a:buClr>
                  <a:buFont typeface="Arial"/>
                  <a:buNone/>
                  <a:defRPr>
                    <a:uFillTx/>
                  </a:defRPr>
                </a:pPr>
                <a:r>
                  <a:rPr sz="1400">
                    <a:uFill>
                      <a:solidFill/>
                    </a:uFill>
                  </a:rPr>
                  <a:t>(resistance of windings)</a:t>
                </a:r>
              </a:p>
            </p:txBody>
          </p:sp>
          <p:sp>
            <p:nvSpPr>
              <p:cNvPr id="30740" name="Shape 197"/>
              <p:cNvSpPr>
                <a:spLocks noChangeShapeType="1"/>
              </p:cNvSpPr>
              <p:nvPr/>
            </p:nvSpPr>
            <p:spPr bwMode="auto">
              <a:xfrm flipH="1">
                <a:off x="199304" y="533400"/>
                <a:ext cx="762001" cy="4572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30736" name="Group 201"/>
            <p:cNvGrpSpPr>
              <a:grpSpLocks/>
            </p:cNvGrpSpPr>
            <p:nvPr/>
          </p:nvGrpSpPr>
          <p:grpSpPr bwMode="auto">
            <a:xfrm>
              <a:off x="119753" y="2895600"/>
              <a:ext cx="1538565" cy="1180257"/>
              <a:chOff x="119753" y="0"/>
              <a:chExt cx="1538564" cy="1180256"/>
            </a:xfrm>
          </p:grpSpPr>
          <p:sp>
            <p:nvSpPr>
              <p:cNvPr id="17" name="Shape 199"/>
              <p:cNvSpPr/>
              <p:nvPr/>
            </p:nvSpPr>
            <p:spPr>
              <a:xfrm>
                <a:off x="119753" y="533842"/>
                <a:ext cx="1349715" cy="64641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  <a:defRPr>
                    <a:uFillTx/>
                  </a:defRPr>
                </a:pPr>
                <a:r>
                  <a:rPr sz="1400">
                    <a:uFill>
                      <a:solidFill/>
                    </a:uFill>
                  </a:rPr>
                  <a:t>dissipation</a:t>
                </a:r>
              </a:p>
              <a:p>
                <a:pPr algn="ctr">
                  <a:buClr>
                    <a:srgbClr val="000000"/>
                  </a:buClr>
                  <a:buFont typeface="Arial"/>
                  <a:buNone/>
                  <a:defRPr>
                    <a:uFillTx/>
                  </a:defRPr>
                </a:pPr>
                <a:r>
                  <a:rPr sz="1400">
                    <a:uFill>
                      <a:solidFill/>
                    </a:uFill>
                  </a:rPr>
                  <a:t>(viscous friction</a:t>
                </a:r>
              </a:p>
              <a:p>
                <a:pPr algn="ctr">
                  <a:buClr>
                    <a:srgbClr val="000000"/>
                  </a:buClr>
                  <a:buFont typeface="Arial"/>
                  <a:buNone/>
                  <a:defRPr>
                    <a:uFillTx/>
                  </a:defRPr>
                </a:pPr>
                <a:r>
                  <a:rPr sz="1400">
                    <a:uFill>
                      <a:solidFill/>
                    </a:uFill>
                  </a:rPr>
                  <a:t>in motor bearings)</a:t>
                </a:r>
              </a:p>
            </p:txBody>
          </p:sp>
          <p:sp>
            <p:nvSpPr>
              <p:cNvPr id="30738" name="Shape 200"/>
              <p:cNvSpPr>
                <a:spLocks noChangeShapeType="1"/>
              </p:cNvSpPr>
              <p:nvPr/>
            </p:nvSpPr>
            <p:spPr bwMode="auto">
              <a:xfrm flipV="1">
                <a:off x="820116" y="0"/>
                <a:ext cx="838201" cy="53340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pic>
        <p:nvPicPr>
          <p:cNvPr id="30730" name="droppedIm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4101" y="1460500"/>
            <a:ext cx="3890963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905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0731" name="TextBox 24"/>
          <p:cNvSpPr txBox="1">
            <a:spLocks noChangeArrowheads="1"/>
          </p:cNvSpPr>
          <p:nvPr/>
        </p:nvSpPr>
        <p:spPr bwMode="auto">
          <a:xfrm>
            <a:off x="6044718" y="1338264"/>
            <a:ext cx="3700052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dirty="0"/>
              <a:t>Neglecting the inductance…</a:t>
            </a:r>
          </a:p>
        </p:txBody>
      </p:sp>
      <p:grpSp>
        <p:nvGrpSpPr>
          <p:cNvPr id="30732" name="Group 207"/>
          <p:cNvGrpSpPr>
            <a:grpSpLocks/>
          </p:cNvGrpSpPr>
          <p:nvPr/>
        </p:nvGrpSpPr>
        <p:grpSpPr bwMode="auto">
          <a:xfrm>
            <a:off x="1995488" y="1421087"/>
            <a:ext cx="1447800" cy="566738"/>
            <a:chOff x="0" y="0"/>
            <a:chExt cx="1447800" cy="566737"/>
          </a:xfrm>
        </p:grpSpPr>
        <p:sp>
          <p:nvSpPr>
            <p:cNvPr id="30733" name="Shape 205"/>
            <p:cNvSpPr>
              <a:spLocks noChangeShapeType="1"/>
            </p:cNvSpPr>
            <p:nvPr/>
          </p:nvSpPr>
          <p:spPr bwMode="auto">
            <a:xfrm>
              <a:off x="0" y="0"/>
              <a:ext cx="1447800" cy="566738"/>
            </a:xfrm>
            <a:prstGeom prst="line">
              <a:avLst/>
            </a:prstGeom>
            <a:noFill/>
            <a:ln w="57150">
              <a:solidFill>
                <a:srgbClr val="9411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734" name="Shape 206"/>
            <p:cNvSpPr>
              <a:spLocks noChangeShapeType="1"/>
            </p:cNvSpPr>
            <p:nvPr/>
          </p:nvSpPr>
          <p:spPr bwMode="auto">
            <a:xfrm flipH="1">
              <a:off x="0" y="0"/>
              <a:ext cx="1447800" cy="566738"/>
            </a:xfrm>
            <a:prstGeom prst="line">
              <a:avLst/>
            </a:prstGeom>
            <a:noFill/>
            <a:ln w="57150">
              <a:solidFill>
                <a:srgbClr val="9411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6" name="Rectangle 25"/>
          <p:cNvSpPr/>
          <p:nvPr/>
        </p:nvSpPr>
        <p:spPr bwMode="auto">
          <a:xfrm>
            <a:off x="7020539" y="4973083"/>
            <a:ext cx="2155924" cy="10351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graphicFrame>
        <p:nvGraphicFramePr>
          <p:cNvPr id="27" name="Object 3">
            <a:extLst>
              <a:ext uri="{FF2B5EF4-FFF2-40B4-BE49-F238E27FC236}">
                <a16:creationId xmlns:a16="http://schemas.microsoft.com/office/drawing/2014/main" id="{8C84F0DA-5F81-8C4B-9E42-7E3528C397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68734" y="5619330"/>
          <a:ext cx="309562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Equation" r:id="rId6" imgW="2476500" imgH="495300" progId="Equation.3">
                  <p:embed/>
                </p:oleObj>
              </mc:Choice>
              <mc:Fallback>
                <p:oleObj name="Equation" r:id="rId6" imgW="2476500" imgH="495300" progId="Equation.3">
                  <p:embed/>
                  <p:pic>
                    <p:nvPicPr>
                      <p:cNvPr id="27" name="Object 3">
                        <a:extLst>
                          <a:ext uri="{FF2B5EF4-FFF2-40B4-BE49-F238E27FC236}">
                            <a16:creationId xmlns:a16="http://schemas.microsoft.com/office/drawing/2014/main" id="{8C84F0DA-5F81-8C4B-9E42-7E3528C397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8734" y="5619330"/>
                        <a:ext cx="3095625" cy="61912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303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93F13-DFD9-BB4F-B980-0777401BC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6A519-2305-8E4A-AAB1-C325BA71AA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85851" y="1463041"/>
            <a:ext cx="10020300" cy="1057136"/>
          </a:xfrm>
        </p:spPr>
        <p:txBody>
          <a:bodyPr/>
          <a:lstStyle/>
          <a:p>
            <a:r>
              <a:rPr lang="en-US" dirty="0"/>
              <a:t>Detach the second link and attach the disc to Motor 2.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6A90F-A0C2-1441-8E9C-D730ABD0CFD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5869704F-AE17-0346-B8C9-7F3DFD23E447}" type="datetime1">
              <a:rPr lang="en-US" smtClean="0"/>
              <a:t>2/21/23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E87CC-B24B-4047-9FB8-75CF58A3AA4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2.12/2.120 Spring 23'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41ED0-BD77-5847-B8B8-29A9105D6B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F79249C0-A304-AE45-805C-8F93FAEDAA31}" type="slidenum">
              <a:rPr lang="en-US" smtClean="0"/>
              <a:t>3</a:t>
            </a:fld>
            <a:endParaRPr 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CD601187-14D2-594B-85FA-CBA255416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717" y="223024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AC0F6C84-2215-D84E-AFEB-42C5E059A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717" y="268744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17">
            <a:extLst>
              <a:ext uri="{FF2B5EF4-FFF2-40B4-BE49-F238E27FC236}">
                <a16:creationId xmlns:a16="http://schemas.microsoft.com/office/drawing/2014/main" id="{91BBA0A7-B4A4-BD42-B9BF-430F22559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717" y="421144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2BA1719-35B1-DD4D-93C4-C937AD3C9E01}"/>
              </a:ext>
            </a:extLst>
          </p:cNvPr>
          <p:cNvGrpSpPr/>
          <p:nvPr/>
        </p:nvGrpSpPr>
        <p:grpSpPr>
          <a:xfrm>
            <a:off x="3497765" y="2082490"/>
            <a:ext cx="5534722" cy="4151042"/>
            <a:chOff x="3497765" y="2082490"/>
            <a:chExt cx="5534722" cy="4151042"/>
          </a:xfrm>
        </p:grpSpPr>
        <p:pic>
          <p:nvPicPr>
            <p:cNvPr id="19" name="Picture 18" descr="A picture containing electronics&#10;&#10;Description automatically generated">
              <a:extLst>
                <a:ext uri="{FF2B5EF4-FFF2-40B4-BE49-F238E27FC236}">
                  <a16:creationId xmlns:a16="http://schemas.microsoft.com/office/drawing/2014/main" id="{C2D26FAC-A567-AB45-930D-EB88D0855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7765" y="2082490"/>
              <a:ext cx="5534722" cy="415104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EAC172-B6EB-884B-A06E-336CEFE5E98D}"/>
                </a:ext>
              </a:extLst>
            </p:cNvPr>
            <p:cNvSpPr txBox="1"/>
            <p:nvPr/>
          </p:nvSpPr>
          <p:spPr>
            <a:xfrm>
              <a:off x="7672038" y="3490330"/>
              <a:ext cx="6351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Disk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02FBA5-ED9F-ED46-B6F1-B80A435AB664}"/>
                </a:ext>
              </a:extLst>
            </p:cNvPr>
            <p:cNvSpPr txBox="1"/>
            <p:nvPr/>
          </p:nvSpPr>
          <p:spPr>
            <a:xfrm>
              <a:off x="6780744" y="3873589"/>
              <a:ext cx="10493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Motor 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6203B0-C30F-D246-A319-2C9A32F3BF5E}"/>
                </a:ext>
              </a:extLst>
            </p:cNvPr>
            <p:cNvSpPr txBox="1"/>
            <p:nvPr/>
          </p:nvSpPr>
          <p:spPr>
            <a:xfrm>
              <a:off x="4327375" y="3142934"/>
              <a:ext cx="10493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</a:rPr>
                <a:t>Motor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593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Order Open Loop Step Response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1821DAB-73F8-294A-9E01-F3B9A13F37C1}" type="datetime1">
              <a:rPr lang="en-US" smtClean="0"/>
              <a:t>2/21/23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2.12/2.120 Spring 23'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C62DF7-F84F-404C-9714-BEFFC7DBC315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90867"/>
            <a:ext cx="8978900" cy="5334000"/>
          </a:xfrm>
          <a:prstGeom prst="rect">
            <a:avLst/>
          </a:prstGeom>
        </p:spPr>
      </p:pic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2726003" y="3213947"/>
            <a:ext cx="1038185" cy="6677"/>
          </a:xfrm>
          <a:prstGeom prst="line">
            <a:avLst/>
          </a:prstGeom>
          <a:noFill/>
          <a:ln w="952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>
            <a:off x="3769249" y="3246151"/>
            <a:ext cx="8091" cy="2628085"/>
          </a:xfrm>
          <a:prstGeom prst="line">
            <a:avLst/>
          </a:prstGeom>
          <a:noFill/>
          <a:ln w="9525">
            <a:solidFill>
              <a:schemeClr val="hlink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2908303" y="3228931"/>
            <a:ext cx="557213" cy="3365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 dirty="0"/>
              <a:t>63%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3100630" y="6130926"/>
            <a:ext cx="8509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chemeClr val="hlink"/>
                </a:solidFill>
                <a:sym typeface="Symbol" charset="0"/>
              </a:rPr>
              <a:t> (sec)</a:t>
            </a:r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 flipH="1" flipV="1">
            <a:off x="8014302" y="1979977"/>
            <a:ext cx="381518" cy="2200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3" name="Object 17"/>
          <p:cNvGraphicFramePr>
            <a:graphicFrameLocks noChangeAspect="1"/>
          </p:cNvGraphicFramePr>
          <p:nvPr/>
        </p:nvGraphicFramePr>
        <p:xfrm>
          <a:off x="4986796" y="2137434"/>
          <a:ext cx="179228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Equation" r:id="rId4" imgW="1193800" imgH="482600" progId="Equation.3">
                  <p:embed/>
                </p:oleObj>
              </mc:Choice>
              <mc:Fallback>
                <p:oleObj name="Equation" r:id="rId4" imgW="1193800" imgH="482600" progId="Equation.3">
                  <p:embed/>
                  <p:pic>
                    <p:nvPicPr>
                      <p:cNvPr id="13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6796" y="2137434"/>
                        <a:ext cx="1792287" cy="7270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AutoShape 20"/>
          <p:cNvSpPr>
            <a:spLocks/>
          </p:cNvSpPr>
          <p:nvPr/>
        </p:nvSpPr>
        <p:spPr bwMode="auto">
          <a:xfrm rot="16200000">
            <a:off x="3451649" y="5840315"/>
            <a:ext cx="102234" cy="532963"/>
          </a:xfrm>
          <a:prstGeom prst="leftBrace">
            <a:avLst>
              <a:gd name="adj1" fmla="val 81385"/>
              <a:gd name="adj2" fmla="val 50000"/>
            </a:avLst>
          </a:prstGeom>
          <a:noFill/>
          <a:ln w="3810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5" name="Object 17"/>
          <p:cNvGraphicFramePr>
            <a:graphicFrameLocks noChangeAspect="1"/>
          </p:cNvGraphicFramePr>
          <p:nvPr/>
        </p:nvGraphicFramePr>
        <p:xfrm>
          <a:off x="4238159" y="3388423"/>
          <a:ext cx="3070225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6" imgW="2044700" imgH="241300" progId="Equation.3">
                  <p:embed/>
                </p:oleObj>
              </mc:Choice>
              <mc:Fallback>
                <p:oleObj name="Equation" r:id="rId6" imgW="2044700" imgH="241300" progId="Equation.3">
                  <p:embed/>
                  <p:pic>
                    <p:nvPicPr>
                      <p:cNvPr id="15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159" y="3388423"/>
                        <a:ext cx="3070225" cy="3635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7"/>
          <p:cNvGraphicFramePr>
            <a:graphicFrameLocks noChangeAspect="1"/>
          </p:cNvGraphicFramePr>
          <p:nvPr/>
        </p:nvGraphicFramePr>
        <p:xfrm>
          <a:off x="8448893" y="2114780"/>
          <a:ext cx="28575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8" imgW="190500" imgH="215900" progId="Equation.3">
                  <p:embed/>
                </p:oleObj>
              </mc:Choice>
              <mc:Fallback>
                <p:oleObj name="Equation" r:id="rId8" imgW="190500" imgH="215900" progId="Equation.3">
                  <p:embed/>
                  <p:pic>
                    <p:nvPicPr>
                      <p:cNvPr id="16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8893" y="2114780"/>
                        <a:ext cx="285750" cy="3254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Line 16"/>
          <p:cNvSpPr>
            <a:spLocks noChangeShapeType="1"/>
          </p:cNvSpPr>
          <p:nvPr/>
        </p:nvSpPr>
        <p:spPr bwMode="auto">
          <a:xfrm flipH="1" flipV="1">
            <a:off x="3857640" y="3221037"/>
            <a:ext cx="387873" cy="1696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7025084" y="4728008"/>
          <a:ext cx="285750" cy="325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10" imgW="190500" imgH="215900" progId="Equation.3">
                  <p:embed/>
                </p:oleObj>
              </mc:Choice>
              <mc:Fallback>
                <p:oleObj name="Equation" r:id="rId10" imgW="190500" imgH="21590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25084" y="4728008"/>
                        <a:ext cx="285750" cy="3254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Line 16"/>
          <p:cNvSpPr>
            <a:spLocks noChangeShapeType="1"/>
          </p:cNvSpPr>
          <p:nvPr/>
        </p:nvSpPr>
        <p:spPr bwMode="auto">
          <a:xfrm flipV="1">
            <a:off x="7295875" y="4400007"/>
            <a:ext cx="374209" cy="3288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58D7E8-CD6A-FF49-B794-FB4B69EB8227}"/>
              </a:ext>
            </a:extLst>
          </p:cNvPr>
          <p:cNvGrpSpPr/>
          <p:nvPr/>
        </p:nvGrpSpPr>
        <p:grpSpPr>
          <a:xfrm>
            <a:off x="8448893" y="3464129"/>
            <a:ext cx="1755188" cy="650875"/>
            <a:chOff x="6741596" y="3102424"/>
            <a:chExt cx="1755188" cy="650875"/>
          </a:xfrm>
        </p:grpSpPr>
        <p:graphicFrame>
          <p:nvGraphicFramePr>
            <p:cNvPr id="21" name="Object 17"/>
            <p:cNvGraphicFramePr>
              <a:graphicFrameLocks noChangeAspect="1"/>
            </p:cNvGraphicFramePr>
            <p:nvPr/>
          </p:nvGraphicFramePr>
          <p:xfrm>
            <a:off x="7620484" y="3102424"/>
            <a:ext cx="876300" cy="6508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name="Equation" r:id="rId12" imgW="584200" imgH="431800" progId="Equation.3">
                    <p:embed/>
                  </p:oleObj>
                </mc:Choice>
                <mc:Fallback>
                  <p:oleObj name="Equation" r:id="rId12" imgW="584200" imgH="431800" progId="Equation.3">
                    <p:embed/>
                    <p:pic>
                      <p:nvPicPr>
                        <p:cNvPr id="21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20484" y="3102424"/>
                          <a:ext cx="876300" cy="65087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 w="9525">
                          <a:noFill/>
                          <a:miter lim="800000"/>
                          <a:headEnd/>
                          <a:tailEnd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Text Box 7"/>
            <p:cNvSpPr txBox="1">
              <a:spLocks noChangeArrowheads="1"/>
            </p:cNvSpPr>
            <p:nvPr/>
          </p:nvSpPr>
          <p:spPr bwMode="auto">
            <a:xfrm>
              <a:off x="6741596" y="3222568"/>
              <a:ext cx="874258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0"/>
                </a:defRPr>
              </a:lvl9pPr>
            </a:lstStyle>
            <a:p>
              <a:r>
                <a:rPr lang="en-US" sz="1600" dirty="0"/>
                <a:t>DC gain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906DFA-1FC0-154E-B0A4-05F203FF2FC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8149465" y="2572028"/>
                <a:ext cx="2347373" cy="6050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906DFA-1FC0-154E-B0A4-05F203FF2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465" y="2572028"/>
                <a:ext cx="2347373" cy="605037"/>
              </a:xfrm>
              <a:prstGeom prst="rect">
                <a:avLst/>
              </a:prstGeom>
              <a:blipFill>
                <a:blip r:embed="rId14"/>
                <a:stretch>
                  <a:fillRect b="-8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248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</a:rPr>
              <a:t>Standard Closed-Loop PID Control</a:t>
            </a:r>
          </a:p>
        </p:txBody>
      </p:sp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A2E3BDC-F1BB-A74F-A2FD-0F5FCC31D09D}" type="datetime1">
              <a:rPr lang="en-US" sz="1000" smtClean="0">
                <a:solidFill>
                  <a:schemeClr val="bg2"/>
                </a:solidFill>
                <a:latin typeface="Arial" charset="0"/>
                <a:cs typeface="Arial" charset="0"/>
              </a:rPr>
              <a:t>2/21/23</a:t>
            </a:fld>
            <a:endParaRPr lang="en-US" sz="100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2.12/2.120 Spring 23'</a:t>
            </a:r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43C2864-DB3E-7F41-B832-A828B126CE59}" type="slidenum">
              <a:rPr lang="en-US" sz="1000">
                <a:solidFill>
                  <a:schemeClr val="bg2"/>
                </a:solidFill>
                <a:latin typeface="Arial" charset="0"/>
                <a:cs typeface="Arial" charset="0"/>
              </a:rPr>
              <a:pPr/>
              <a:t>5</a:t>
            </a:fld>
            <a:endParaRPr lang="en-US" sz="100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p:sp>
        <p:nvSpPr>
          <p:cNvPr id="17434" name="TextBox 29"/>
          <p:cNvSpPr txBox="1">
            <a:spLocks noChangeArrowheads="1"/>
          </p:cNvSpPr>
          <p:nvPr/>
        </p:nvSpPr>
        <p:spPr bwMode="auto">
          <a:xfrm>
            <a:off x="3978612" y="1373265"/>
            <a:ext cx="10458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 i="1" dirty="0"/>
              <a:t>Controller</a:t>
            </a:r>
          </a:p>
        </p:txBody>
      </p:sp>
      <p:sp>
        <p:nvSpPr>
          <p:cNvPr id="64" name="TextBox 33"/>
          <p:cNvSpPr txBox="1">
            <a:spLocks noChangeArrowheads="1"/>
          </p:cNvSpPr>
          <p:nvPr/>
        </p:nvSpPr>
        <p:spPr bwMode="auto">
          <a:xfrm>
            <a:off x="5580172" y="1381819"/>
            <a:ext cx="6303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 i="1" dirty="0"/>
              <a:t>Plant</a:t>
            </a:r>
          </a:p>
        </p:txBody>
      </p:sp>
      <p:graphicFrame>
        <p:nvGraphicFramePr>
          <p:cNvPr id="36" name="Object 19">
            <a:extLst>
              <a:ext uri="{FF2B5EF4-FFF2-40B4-BE49-F238E27FC236}">
                <a16:creationId xmlns:a16="http://schemas.microsoft.com/office/drawing/2014/main" id="{0912DBDB-4A06-9D45-82B3-7C03C776CD5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31210" y="2664990"/>
          <a:ext cx="26543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Equation" r:id="rId3" imgW="1765300" imgH="419100" progId="Equation.3">
                  <p:embed/>
                </p:oleObj>
              </mc:Choice>
              <mc:Fallback>
                <p:oleObj name="Equation" r:id="rId3" imgW="1765300" imgH="419100" progId="Equation.3">
                  <p:embed/>
                  <p:pic>
                    <p:nvPicPr>
                      <p:cNvPr id="36" name="Object 19">
                        <a:extLst>
                          <a:ext uri="{FF2B5EF4-FFF2-40B4-BE49-F238E27FC236}">
                            <a16:creationId xmlns:a16="http://schemas.microsoft.com/office/drawing/2014/main" id="{0912DBDB-4A06-9D45-82B3-7C03C776CD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1210" y="2664990"/>
                        <a:ext cx="2654300" cy="631825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AutoShape 24">
            <a:extLst>
              <a:ext uri="{FF2B5EF4-FFF2-40B4-BE49-F238E27FC236}">
                <a16:creationId xmlns:a16="http://schemas.microsoft.com/office/drawing/2014/main" id="{6F8708E1-1BD6-954E-BDD2-0177D0A591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11556" y="2842592"/>
            <a:ext cx="622300" cy="311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AutoShape 52">
            <a:extLst>
              <a:ext uri="{FF2B5EF4-FFF2-40B4-BE49-F238E27FC236}">
                <a16:creationId xmlns:a16="http://schemas.microsoft.com/office/drawing/2014/main" id="{DEBD6A8C-179F-D544-B2F3-84F51F6E3B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52764" y="1708004"/>
            <a:ext cx="301625" cy="301625"/>
          </a:xfrm>
          <a:prstGeom prst="flowChartOr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Rectangle 53">
            <a:extLst>
              <a:ext uri="{FF2B5EF4-FFF2-40B4-BE49-F238E27FC236}">
                <a16:creationId xmlns:a16="http://schemas.microsoft.com/office/drawing/2014/main" id="{E80F57F8-E3DA-0E46-8ADF-11ECF42638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91074" y="1626147"/>
            <a:ext cx="8128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i="1" dirty="0" err="1"/>
              <a:t>G</a:t>
            </a:r>
            <a:r>
              <a:rPr lang="en-US" i="1" baseline="-25000" dirty="0" err="1"/>
              <a:t>c</a:t>
            </a:r>
            <a:r>
              <a:rPr lang="en-US" i="1" dirty="0"/>
              <a:t>(s)</a:t>
            </a:r>
          </a:p>
        </p:txBody>
      </p:sp>
      <p:sp>
        <p:nvSpPr>
          <p:cNvPr id="41" name="Rectangle 54">
            <a:extLst>
              <a:ext uri="{FF2B5EF4-FFF2-40B4-BE49-F238E27FC236}">
                <a16:creationId xmlns:a16="http://schemas.microsoft.com/office/drawing/2014/main" id="{C0AC49E3-E826-CE4D-9012-A650E071FA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8386" y="2505610"/>
            <a:ext cx="8128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i="1"/>
              <a:t>H(s)</a:t>
            </a:r>
          </a:p>
        </p:txBody>
      </p:sp>
      <p:sp>
        <p:nvSpPr>
          <p:cNvPr id="42" name="Line 55">
            <a:extLst>
              <a:ext uri="{FF2B5EF4-FFF2-40B4-BE49-F238E27FC236}">
                <a16:creationId xmlns:a16="http://schemas.microsoft.com/office/drawing/2014/main" id="{827DBFC5-57F2-3345-9440-59F34E794F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4" y="1865166"/>
            <a:ext cx="4984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43" name="AutoShape 56">
            <a:extLst>
              <a:ext uri="{FF2B5EF4-FFF2-40B4-BE49-F238E27FC236}">
                <a16:creationId xmlns:a16="http://schemas.microsoft.com/office/drawing/2014/main" id="{A83CF3A1-5F8B-E745-B0B9-061CF21FBEB7}"/>
              </a:ext>
            </a:extLst>
          </p:cNvPr>
          <p:cNvCxnSpPr>
            <a:cxnSpLocks noChangeShapeType="1"/>
            <a:stCxn id="39" idx="6"/>
            <a:endCxn id="40" idx="1"/>
          </p:cNvCxnSpPr>
          <p:nvPr/>
        </p:nvCxnSpPr>
        <p:spPr bwMode="auto">
          <a:xfrm flipV="1">
            <a:off x="3354388" y="1842048"/>
            <a:ext cx="736686" cy="1676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6" name="AutoShape 59">
            <a:extLst>
              <a:ext uri="{FF2B5EF4-FFF2-40B4-BE49-F238E27FC236}">
                <a16:creationId xmlns:a16="http://schemas.microsoft.com/office/drawing/2014/main" id="{2F24A3CD-F585-8541-8936-D2EAABF3C5C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466198" y="2729772"/>
            <a:ext cx="128432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7" name="AutoShape 60">
            <a:extLst>
              <a:ext uri="{FF2B5EF4-FFF2-40B4-BE49-F238E27FC236}">
                <a16:creationId xmlns:a16="http://schemas.microsoft.com/office/drawing/2014/main" id="{85CD25F6-3D5E-0F40-A45C-66BC2E886FE2}"/>
              </a:ext>
            </a:extLst>
          </p:cNvPr>
          <p:cNvCxnSpPr>
            <a:cxnSpLocks noChangeShapeType="1"/>
            <a:stCxn id="41" idx="1"/>
            <a:endCxn id="39" idx="4"/>
          </p:cNvCxnSpPr>
          <p:nvPr/>
        </p:nvCxnSpPr>
        <p:spPr bwMode="auto">
          <a:xfrm rot="10800000">
            <a:off x="3203576" y="2009628"/>
            <a:ext cx="1464810" cy="711882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8" name="Text Box 61">
            <a:extLst>
              <a:ext uri="{FF2B5EF4-FFF2-40B4-BE49-F238E27FC236}">
                <a16:creationId xmlns:a16="http://schemas.microsoft.com/office/drawing/2014/main" id="{17A16766-D8DD-374B-840E-AAAF28755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000" y="1441304"/>
            <a:ext cx="3127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/>
              <a:t>+</a:t>
            </a:r>
          </a:p>
        </p:txBody>
      </p:sp>
      <p:sp>
        <p:nvSpPr>
          <p:cNvPr id="49" name="Text Box 62">
            <a:extLst>
              <a:ext uri="{FF2B5EF4-FFF2-40B4-BE49-F238E27FC236}">
                <a16:creationId xmlns:a16="http://schemas.microsoft.com/office/drawing/2014/main" id="{50031BA3-A911-6443-8DB3-F2AB92EC2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1890567"/>
            <a:ext cx="298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800"/>
              <a:t>_</a:t>
            </a:r>
          </a:p>
        </p:txBody>
      </p:sp>
      <p:graphicFrame>
        <p:nvGraphicFramePr>
          <p:cNvPr id="50" name="Object 63">
            <a:extLst>
              <a:ext uri="{FF2B5EF4-FFF2-40B4-BE49-F238E27FC236}">
                <a16:creationId xmlns:a16="http://schemas.microsoft.com/office/drawing/2014/main" id="{6B886B2A-C385-7749-8058-7E55173E07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62163" y="1711349"/>
          <a:ext cx="51593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5" imgW="342751" imgH="203112" progId="Equation.3">
                  <p:embed/>
                </p:oleObj>
              </mc:Choice>
              <mc:Fallback>
                <p:oleObj name="Equation" r:id="rId5" imgW="342751" imgH="203112" progId="Equation.3">
                  <p:embed/>
                  <p:pic>
                    <p:nvPicPr>
                      <p:cNvPr id="50" name="Object 63">
                        <a:extLst>
                          <a:ext uri="{FF2B5EF4-FFF2-40B4-BE49-F238E27FC236}">
                            <a16:creationId xmlns:a16="http://schemas.microsoft.com/office/drawing/2014/main" id="{6B886B2A-C385-7749-8058-7E55173E07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2163" y="1711349"/>
                        <a:ext cx="51593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64">
            <a:extLst>
              <a:ext uri="{FF2B5EF4-FFF2-40B4-BE49-F238E27FC236}">
                <a16:creationId xmlns:a16="http://schemas.microsoft.com/office/drawing/2014/main" id="{AFB0168E-0581-424B-9C6D-9FEA7E3680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81200" y="1696891"/>
          <a:ext cx="47783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7" imgW="317225" imgH="203024" progId="Equation.3">
                  <p:embed/>
                </p:oleObj>
              </mc:Choice>
              <mc:Fallback>
                <p:oleObj name="Equation" r:id="rId7" imgW="317225" imgH="203024" progId="Equation.3">
                  <p:embed/>
                  <p:pic>
                    <p:nvPicPr>
                      <p:cNvPr id="51" name="Object 64">
                        <a:extLst>
                          <a:ext uri="{FF2B5EF4-FFF2-40B4-BE49-F238E27FC236}">
                            <a16:creationId xmlns:a16="http://schemas.microsoft.com/office/drawing/2014/main" id="{AFB0168E-0581-424B-9C6D-9FEA7E3680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696891"/>
                        <a:ext cx="47783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65">
            <a:extLst>
              <a:ext uri="{FF2B5EF4-FFF2-40B4-BE49-F238E27FC236}">
                <a16:creationId xmlns:a16="http://schemas.microsoft.com/office/drawing/2014/main" id="{164BD0E1-ECDD-6745-BD67-7D0CC5A88D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87725" y="1544491"/>
          <a:ext cx="496888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9" imgW="330057" imgH="203112" progId="Equation.3">
                  <p:embed/>
                </p:oleObj>
              </mc:Choice>
              <mc:Fallback>
                <p:oleObj name="Equation" r:id="rId9" imgW="330057" imgH="203112" progId="Equation.3">
                  <p:embed/>
                  <p:pic>
                    <p:nvPicPr>
                      <p:cNvPr id="52" name="Object 65">
                        <a:extLst>
                          <a:ext uri="{FF2B5EF4-FFF2-40B4-BE49-F238E27FC236}">
                            <a16:creationId xmlns:a16="http://schemas.microsoft.com/office/drawing/2014/main" id="{164BD0E1-ECDD-6745-BD67-7D0CC5A88D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7725" y="1544491"/>
                        <a:ext cx="496888" cy="30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Object 38">
            <a:extLst>
              <a:ext uri="{FF2B5EF4-FFF2-40B4-BE49-F238E27FC236}">
                <a16:creationId xmlns:a16="http://schemas.microsoft.com/office/drawing/2014/main" id="{F5148547-317F-5F4A-9DA9-F0475DB755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2259" y="1214036"/>
          <a:ext cx="7620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11" imgW="762000" imgH="177800" progId="Equation.3">
                  <p:embed/>
                </p:oleObj>
              </mc:Choice>
              <mc:Fallback>
                <p:oleObj name="Equation" r:id="rId11" imgW="762000" imgH="177800" progId="Equation.3">
                  <p:embed/>
                  <p:pic>
                    <p:nvPicPr>
                      <p:cNvPr id="53" name="Object 38">
                        <a:extLst>
                          <a:ext uri="{FF2B5EF4-FFF2-40B4-BE49-F238E27FC236}">
                            <a16:creationId xmlns:a16="http://schemas.microsoft.com/office/drawing/2014/main" id="{F5148547-317F-5F4A-9DA9-F0475DB755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2259" y="1214036"/>
                        <a:ext cx="7620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" name="Object 39">
            <a:extLst>
              <a:ext uri="{FF2B5EF4-FFF2-40B4-BE49-F238E27FC236}">
                <a16:creationId xmlns:a16="http://schemas.microsoft.com/office/drawing/2014/main" id="{AAC23AD9-3C3D-4F49-BD36-6152EC6321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23653" y="2082230"/>
          <a:ext cx="21590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Equation" r:id="rId13" imgW="2159000" imgH="419100" progId="Equation.3">
                  <p:embed/>
                </p:oleObj>
              </mc:Choice>
              <mc:Fallback>
                <p:oleObj name="Equation" r:id="rId13" imgW="2159000" imgH="419100" progId="Equation.3">
                  <p:embed/>
                  <p:pic>
                    <p:nvPicPr>
                      <p:cNvPr id="54" name="Object 39">
                        <a:extLst>
                          <a:ext uri="{FF2B5EF4-FFF2-40B4-BE49-F238E27FC236}">
                            <a16:creationId xmlns:a16="http://schemas.microsoft.com/office/drawing/2014/main" id="{AAC23AD9-3C3D-4F49-BD36-6152EC6321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3653" y="2082230"/>
                        <a:ext cx="21590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" name="Rectangle 53">
            <a:extLst>
              <a:ext uri="{FF2B5EF4-FFF2-40B4-BE49-F238E27FC236}">
                <a16:creationId xmlns:a16="http://schemas.microsoft.com/office/drawing/2014/main" id="{3242A970-51F4-BD4D-815A-AB3E913A71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96978" y="1626147"/>
            <a:ext cx="812800" cy="431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i="1" dirty="0" err="1"/>
              <a:t>G</a:t>
            </a:r>
            <a:r>
              <a:rPr lang="en-US" i="1" baseline="-25000" dirty="0" err="1"/>
              <a:t>p</a:t>
            </a:r>
            <a:r>
              <a:rPr lang="en-US" i="1" dirty="0"/>
              <a:t>(s)</a:t>
            </a:r>
          </a:p>
        </p:txBody>
      </p:sp>
      <p:cxnSp>
        <p:nvCxnSpPr>
          <p:cNvPr id="60" name="AutoShape 56">
            <a:extLst>
              <a:ext uri="{FF2B5EF4-FFF2-40B4-BE49-F238E27FC236}">
                <a16:creationId xmlns:a16="http://schemas.microsoft.com/office/drawing/2014/main" id="{F1E901FF-D61E-A043-9646-DEEF9ABFAA7B}"/>
              </a:ext>
            </a:extLst>
          </p:cNvPr>
          <p:cNvCxnSpPr>
            <a:cxnSpLocks noChangeShapeType="1"/>
            <a:stCxn id="40" idx="3"/>
            <a:endCxn id="58" idx="1"/>
          </p:cNvCxnSpPr>
          <p:nvPr/>
        </p:nvCxnSpPr>
        <p:spPr bwMode="auto">
          <a:xfrm>
            <a:off x="4903874" y="1842047"/>
            <a:ext cx="593104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2" name="AutoShape 56">
            <a:extLst>
              <a:ext uri="{FF2B5EF4-FFF2-40B4-BE49-F238E27FC236}">
                <a16:creationId xmlns:a16="http://schemas.microsoft.com/office/drawing/2014/main" id="{7ED60167-94B5-9A4F-9CE1-125C7CF6939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309778" y="1828603"/>
            <a:ext cx="835376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71" name="AutoShape 59">
            <a:extLst>
              <a:ext uri="{FF2B5EF4-FFF2-40B4-BE49-F238E27FC236}">
                <a16:creationId xmlns:a16="http://schemas.microsoft.com/office/drawing/2014/main" id="{F787EE77-0F61-8546-B04B-107A0FB50D5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760143" y="1828801"/>
            <a:ext cx="0" cy="89514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4" name="Rectangle 53">
            <a:extLst>
              <a:ext uri="{FF2B5EF4-FFF2-40B4-BE49-F238E27FC236}">
                <a16:creationId xmlns:a16="http://schemas.microsoft.com/office/drawing/2014/main" id="{1BEB5575-FD6D-E247-A4C8-384DC38352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63238" y="1027777"/>
            <a:ext cx="8128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i="1" dirty="0"/>
              <a:t>G(s)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B8FF640-1E25-0246-85E3-B402EE54B4D3}"/>
              </a:ext>
            </a:extLst>
          </p:cNvPr>
          <p:cNvSpPr/>
          <p:nvPr/>
        </p:nvSpPr>
        <p:spPr bwMode="auto">
          <a:xfrm>
            <a:off x="3891816" y="1405288"/>
            <a:ext cx="2541069" cy="81814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p:sp>
        <p:nvSpPr>
          <p:cNvPr id="76" name="TextBox 1">
            <a:extLst>
              <a:ext uri="{FF2B5EF4-FFF2-40B4-BE49-F238E27FC236}">
                <a16:creationId xmlns:a16="http://schemas.microsoft.com/office/drawing/2014/main" id="{700E137B-4870-1949-B7F7-4445B5158F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6039" y="3451524"/>
            <a:ext cx="355947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i="1" u="sng" dirty="0"/>
              <a:t>PID controller transfer function</a:t>
            </a:r>
          </a:p>
        </p:txBody>
      </p:sp>
      <p:graphicFrame>
        <p:nvGraphicFramePr>
          <p:cNvPr id="77" name="Object 8">
            <a:extLst>
              <a:ext uri="{FF2B5EF4-FFF2-40B4-BE49-F238E27FC236}">
                <a16:creationId xmlns:a16="http://schemas.microsoft.com/office/drawing/2014/main" id="{7DF58422-E356-A046-A414-8D2061FF60C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59038" y="3843636"/>
          <a:ext cx="3371850" cy="253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15" imgW="2247900" imgH="1689100" progId="Equation.3">
                  <p:embed/>
                </p:oleObj>
              </mc:Choice>
              <mc:Fallback>
                <p:oleObj name="Equation" r:id="rId15" imgW="2247900" imgH="1689100" progId="Equation.3">
                  <p:embed/>
                  <p:pic>
                    <p:nvPicPr>
                      <p:cNvPr id="77" name="Object 8">
                        <a:extLst>
                          <a:ext uri="{FF2B5EF4-FFF2-40B4-BE49-F238E27FC236}">
                            <a16:creationId xmlns:a16="http://schemas.microsoft.com/office/drawing/2014/main" id="{7DF58422-E356-A046-A414-8D2061FF60C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9038" y="3843636"/>
                        <a:ext cx="3371850" cy="253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4">
            <a:extLst>
              <a:ext uri="{FF2B5EF4-FFF2-40B4-BE49-F238E27FC236}">
                <a16:creationId xmlns:a16="http://schemas.microsoft.com/office/drawing/2014/main" id="{4C3B9A9C-E53B-9746-97BE-87D835BB721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4671" y="3855225"/>
          <a:ext cx="4243387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17" imgW="2819400" imgH="393700" progId="Equation.3">
                  <p:embed/>
                </p:oleObj>
              </mc:Choice>
              <mc:Fallback>
                <p:oleObj name="Equation" r:id="rId17" imgW="2819400" imgH="393700" progId="Equation.3">
                  <p:embed/>
                  <p:pic>
                    <p:nvPicPr>
                      <p:cNvPr id="32" name="Object 4">
                        <a:extLst>
                          <a:ext uri="{FF2B5EF4-FFF2-40B4-BE49-F238E27FC236}">
                            <a16:creationId xmlns:a16="http://schemas.microsoft.com/office/drawing/2014/main" id="{4C3B9A9C-E53B-9746-97BE-87D835BB721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671" y="3855225"/>
                        <a:ext cx="4243387" cy="5921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4">
            <a:extLst>
              <a:ext uri="{FF2B5EF4-FFF2-40B4-BE49-F238E27FC236}">
                <a16:creationId xmlns:a16="http://schemas.microsoft.com/office/drawing/2014/main" id="{90A68F55-6674-2A42-A298-8A03913E080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0553" y="4545271"/>
          <a:ext cx="2924175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19" imgW="1943100" imgH="203200" progId="Equation.3">
                  <p:embed/>
                </p:oleObj>
              </mc:Choice>
              <mc:Fallback>
                <p:oleObj name="Equation" r:id="rId19" imgW="1943100" imgH="203200" progId="Equation.3">
                  <p:embed/>
                  <p:pic>
                    <p:nvPicPr>
                      <p:cNvPr id="33" name="Object 4">
                        <a:extLst>
                          <a:ext uri="{FF2B5EF4-FFF2-40B4-BE49-F238E27FC236}">
                            <a16:creationId xmlns:a16="http://schemas.microsoft.com/office/drawing/2014/main" id="{90A68F55-6674-2A42-A298-8A03913E08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0553" y="4545271"/>
                        <a:ext cx="2924175" cy="3063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4">
            <a:extLst>
              <a:ext uri="{FF2B5EF4-FFF2-40B4-BE49-F238E27FC236}">
                <a16:creationId xmlns:a16="http://schemas.microsoft.com/office/drawing/2014/main" id="{3DEE3FAC-58C4-D94E-B77F-5D91BA19D7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2247" y="5008537"/>
          <a:ext cx="1835150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Equation" r:id="rId21" imgW="1219200" imgH="368300" progId="Equation.3">
                  <p:embed/>
                </p:oleObj>
              </mc:Choice>
              <mc:Fallback>
                <p:oleObj name="Equation" r:id="rId21" imgW="1219200" imgH="368300" progId="Equation.3">
                  <p:embed/>
                  <p:pic>
                    <p:nvPicPr>
                      <p:cNvPr id="34" name="Object 4">
                        <a:extLst>
                          <a:ext uri="{FF2B5EF4-FFF2-40B4-BE49-F238E27FC236}">
                            <a16:creationId xmlns:a16="http://schemas.microsoft.com/office/drawing/2014/main" id="{3DEE3FAC-58C4-D94E-B77F-5D91BA19D7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2247" y="5008537"/>
                        <a:ext cx="1835150" cy="55403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4">
            <a:extLst>
              <a:ext uri="{FF2B5EF4-FFF2-40B4-BE49-F238E27FC236}">
                <a16:creationId xmlns:a16="http://schemas.microsoft.com/office/drawing/2014/main" id="{5EF6C314-4F2F-C54C-8B45-A7A8F4468B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08067" y="5647141"/>
          <a:ext cx="2046287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Equation" r:id="rId23" imgW="1358900" imgH="393700" progId="Equation.3">
                  <p:embed/>
                </p:oleObj>
              </mc:Choice>
              <mc:Fallback>
                <p:oleObj name="Equation" r:id="rId23" imgW="1358900" imgH="393700" progId="Equation.3">
                  <p:embed/>
                  <p:pic>
                    <p:nvPicPr>
                      <p:cNvPr id="35" name="Object 4">
                        <a:extLst>
                          <a:ext uri="{FF2B5EF4-FFF2-40B4-BE49-F238E27FC236}">
                            <a16:creationId xmlns:a16="http://schemas.microsoft.com/office/drawing/2014/main" id="{5EF6C314-4F2F-C54C-8B45-A7A8F4468B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8067" y="5647141"/>
                        <a:ext cx="2046287" cy="5921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hlink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TextBox 1">
            <a:extLst>
              <a:ext uri="{FF2B5EF4-FFF2-40B4-BE49-F238E27FC236}">
                <a16:creationId xmlns:a16="http://schemas.microsoft.com/office/drawing/2014/main" id="{C5E4A088-1F2E-104B-9DEC-38032C3B9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5258" y="3443526"/>
            <a:ext cx="30285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i="1" u="sng" dirty="0"/>
              <a:t>PID controller pseudo code</a:t>
            </a:r>
          </a:p>
        </p:txBody>
      </p:sp>
    </p:spTree>
    <p:extLst>
      <p:ext uri="{BB962C8B-B14F-4D97-AF65-F5344CB8AC3E}">
        <p14:creationId xmlns:p14="http://schemas.microsoft.com/office/powerpoint/2010/main" val="221477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75A4C-CF45-A14C-82DD-70B69038E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Open-Loop Transfer Function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686C2-DBE3-AE4E-89C5-375F33427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D6226-CA2D-EE41-84B2-48C60B9EB345}" type="datetime1">
              <a:rPr lang="en-US" smtClean="0"/>
              <a:t>2/21/23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4F3291-BD48-664A-A75B-5E1B1D06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a-DK"/>
              <a:t>2.12/2.120 Spring 23'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CAF26-9541-5749-A6AC-1545C0F26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0F6DE-E4CD-DD4D-A94C-C904BB225BDF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C190D5-8605-3A4E-B6FF-BEE5D38E5D2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7449909" y="2244926"/>
                <a:ext cx="4072205" cy="69717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𝑝𝑤𝑚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1.3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C190D5-8605-3A4E-B6FF-BEE5D38E5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909" y="2244926"/>
                <a:ext cx="4072205" cy="697179"/>
              </a:xfrm>
              <a:prstGeom prst="rect">
                <a:avLst/>
              </a:prstGeom>
              <a:blipFill>
                <a:blip r:embed="rId2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85F9651-5F8B-9443-8D96-244C182B4E47}"/>
              </a:ext>
            </a:extLst>
          </p:cNvPr>
          <p:cNvSpPr txBox="1"/>
          <p:nvPr/>
        </p:nvSpPr>
        <p:spPr>
          <a:xfrm>
            <a:off x="8243166" y="1689039"/>
            <a:ext cx="240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Plant transfer function: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43DCA9-79CF-2747-8054-28E4687B8C8B}"/>
              </a:ext>
            </a:extLst>
          </p:cNvPr>
          <p:cNvSpPr/>
          <p:nvPr/>
        </p:nvSpPr>
        <p:spPr>
          <a:xfrm>
            <a:off x="7405550" y="3333544"/>
            <a:ext cx="46043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PWM = 255 corresponds to 5V from PWM pin (1V = 51 PWM) so we can further represent the transfer function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4D5BE1-8D05-9A46-97CC-C87A57485DE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7468495" y="4527208"/>
                <a:ext cx="4185248" cy="84478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𝑃𝑊𝑀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𝑑𝑐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51</m:t>
                              </m:r>
                            </m:den>
                          </m:f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0255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A4D5BE1-8D05-9A46-97CC-C87A57485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495" y="4527208"/>
                <a:ext cx="4185248" cy="844783"/>
              </a:xfrm>
              <a:prstGeom prst="rect">
                <a:avLst/>
              </a:prstGeom>
              <a:blipFill>
                <a:blip r:embed="rId3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87E812C-AF84-CF41-B051-A29437517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54" y="1157416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37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3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</a:rPr>
              <a:t>Velocity Control with P&amp;I Control Actions</a:t>
            </a:r>
          </a:p>
        </p:txBody>
      </p:sp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0CF2D36-83C5-AB46-811C-8D758B746D50}" type="datetime1">
              <a:rPr lang="en-US" sz="1000" smtClean="0">
                <a:solidFill>
                  <a:schemeClr val="bg2"/>
                </a:solidFill>
                <a:latin typeface="Arial" charset="0"/>
                <a:cs typeface="Arial" charset="0"/>
              </a:rPr>
              <a:t>2/21/23</a:t>
            </a:fld>
            <a:endParaRPr lang="en-US" sz="100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2.12/2.120 Spring 23'</a:t>
            </a:r>
          </a:p>
        </p:txBody>
      </p:sp>
      <p:sp>
        <p:nvSpPr>
          <p:cNvPr id="1741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43C2864-DB3E-7F41-B832-A828B126CE59}" type="slidenum">
              <a:rPr lang="en-US" sz="1000">
                <a:solidFill>
                  <a:schemeClr val="bg2"/>
                </a:solidFill>
                <a:latin typeface="Arial" charset="0"/>
                <a:cs typeface="Arial" charset="0"/>
              </a:rPr>
              <a:pPr/>
              <a:t>7</a:t>
            </a:fld>
            <a:endParaRPr lang="en-US" sz="1000">
              <a:solidFill>
                <a:schemeClr val="bg2"/>
              </a:solidFill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A27EA41-20F4-B842-A125-4BF497548A9A}"/>
                  </a:ext>
                </a:extLst>
              </p:cNvPr>
              <p:cNvSpPr/>
              <p:nvPr/>
            </p:nvSpPr>
            <p:spPr>
              <a:xfrm>
                <a:off x="4507230" y="4007327"/>
                <a:ext cx="3569439" cy="768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A27EA41-20F4-B842-A125-4BF497548A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7230" y="4007327"/>
                <a:ext cx="3569439" cy="768480"/>
              </a:xfrm>
              <a:prstGeom prst="rect">
                <a:avLst/>
              </a:prstGeom>
              <a:blipFill>
                <a:blip r:embed="rId3"/>
                <a:stretch>
                  <a:fillRect t="-80328" b="-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B4BFF86D-A7B8-4243-AB14-2E6723DE0C5C}"/>
              </a:ext>
            </a:extLst>
          </p:cNvPr>
          <p:cNvSpPr>
            <a:spLocks noChangeAspect="1"/>
          </p:cNvSpPr>
          <p:nvPr/>
        </p:nvSpPr>
        <p:spPr>
          <a:xfrm>
            <a:off x="3995048" y="2246801"/>
            <a:ext cx="342900" cy="3429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graphicFrame>
        <p:nvGraphicFramePr>
          <p:cNvPr id="36" name="Object 16">
            <a:extLst>
              <a:ext uri="{FF2B5EF4-FFF2-40B4-BE49-F238E27FC236}">
                <a16:creationId xmlns:a16="http://schemas.microsoft.com/office/drawing/2014/main" id="{30BDF17D-89AC-8741-9DB2-595FF31754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7752240"/>
              </p:ext>
            </p:extLst>
          </p:nvPr>
        </p:nvGraphicFramePr>
        <p:xfrm>
          <a:off x="4548075" y="2064479"/>
          <a:ext cx="4762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36" name="Object 16">
                        <a:extLst>
                          <a:ext uri="{FF2B5EF4-FFF2-40B4-BE49-F238E27FC236}">
                            <a16:creationId xmlns:a16="http://schemas.microsoft.com/office/drawing/2014/main" id="{30BDF17D-89AC-8741-9DB2-595FF31754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8075" y="2064479"/>
                        <a:ext cx="4762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DEEF64-FDA3-E447-9CE6-422737530A93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3327094" y="2403918"/>
            <a:ext cx="667954" cy="2323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B55445-A759-5F48-BD18-F1DB6507DD6C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4360507" y="2408999"/>
            <a:ext cx="90715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3269B8F-71A5-E34C-B0FD-1BE8AB8BE5D1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6161315" y="2414308"/>
            <a:ext cx="6729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247F389-52B6-C644-8E0C-5C1C9E4F7B06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7588285" y="2414308"/>
            <a:ext cx="1296983" cy="1157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6B157FC0-F52F-5F42-A2C6-5F28A43E2A8F}"/>
              </a:ext>
            </a:extLst>
          </p:cNvPr>
          <p:cNvCxnSpPr>
            <a:cxnSpLocks/>
            <a:endCxn id="35" idx="4"/>
          </p:cNvCxnSpPr>
          <p:nvPr/>
        </p:nvCxnSpPr>
        <p:spPr>
          <a:xfrm rot="10800000">
            <a:off x="4166498" y="2589703"/>
            <a:ext cx="4336802" cy="1236209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27">
            <a:extLst>
              <a:ext uri="{FF2B5EF4-FFF2-40B4-BE49-F238E27FC236}">
                <a16:creationId xmlns:a16="http://schemas.microsoft.com/office/drawing/2014/main" id="{83079048-D21B-F146-B71D-0578272BA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023" y="2370003"/>
            <a:ext cx="328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/>
              <a:t>+</a:t>
            </a:r>
          </a:p>
        </p:txBody>
      </p:sp>
      <p:sp>
        <p:nvSpPr>
          <p:cNvPr id="43" name="TextBox 28">
            <a:extLst>
              <a:ext uri="{FF2B5EF4-FFF2-40B4-BE49-F238E27FC236}">
                <a16:creationId xmlns:a16="http://schemas.microsoft.com/office/drawing/2014/main" id="{1FC34AD5-6461-C647-BA64-8A740773C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1110" y="2235065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/>
              <a:t>_</a:t>
            </a:r>
          </a:p>
        </p:txBody>
      </p:sp>
      <p:sp>
        <p:nvSpPr>
          <p:cNvPr id="44" name="TextBox 29">
            <a:extLst>
              <a:ext uri="{FF2B5EF4-FFF2-40B4-BE49-F238E27FC236}">
                <a16:creationId xmlns:a16="http://schemas.microsoft.com/office/drawing/2014/main" id="{5574F280-03AE-F946-BF50-05F4E405F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5501" y="1800956"/>
            <a:ext cx="10458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 i="1" dirty="0"/>
              <a:t>Controller</a:t>
            </a:r>
          </a:p>
        </p:txBody>
      </p:sp>
      <p:sp>
        <p:nvSpPr>
          <p:cNvPr id="45" name="TextBox 33">
            <a:extLst>
              <a:ext uri="{FF2B5EF4-FFF2-40B4-BE49-F238E27FC236}">
                <a16:creationId xmlns:a16="http://schemas.microsoft.com/office/drawing/2014/main" id="{9E3AD831-31E8-3041-BBDC-1BBFE9DBB8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3732" y="1737726"/>
            <a:ext cx="13336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 i="1" dirty="0"/>
              <a:t>Velocity Plant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4F5F44B-331A-8B4E-9DFE-7B6A31458CF9}"/>
                  </a:ext>
                </a:extLst>
              </p:cNvPr>
              <p:cNvSpPr txBox="1"/>
              <p:nvPr/>
            </p:nvSpPr>
            <p:spPr>
              <a:xfrm>
                <a:off x="6834232" y="2123619"/>
                <a:ext cx="754053" cy="581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4F5F44B-331A-8B4E-9DFE-7B6A31458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232" y="2123619"/>
                <a:ext cx="754053" cy="581378"/>
              </a:xfrm>
              <a:prstGeom prst="rect">
                <a:avLst/>
              </a:prstGeom>
              <a:blipFill>
                <a:blip r:embed="rId6"/>
                <a:stretch>
                  <a:fillRect l="-3226" r="-4839" b="-1041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9E431E7-54CA-9647-9C5B-F080BA91A3C1}"/>
                  </a:ext>
                </a:extLst>
              </p:cNvPr>
              <p:cNvSpPr txBox="1"/>
              <p:nvPr/>
            </p:nvSpPr>
            <p:spPr>
              <a:xfrm>
                <a:off x="2667234" y="2250030"/>
                <a:ext cx="65986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9E431E7-54CA-9647-9C5B-F080BA91A3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234" y="2250030"/>
                <a:ext cx="659861" cy="307777"/>
              </a:xfrm>
              <a:prstGeom prst="rect">
                <a:avLst/>
              </a:prstGeom>
              <a:blipFill>
                <a:blip r:embed="rId7"/>
                <a:stretch>
                  <a:fillRect l="-9434" r="-11321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44913D8-9888-A34B-8F24-ADA6D29257FD}"/>
                  </a:ext>
                </a:extLst>
              </p:cNvPr>
              <p:cNvSpPr txBox="1"/>
              <p:nvPr/>
            </p:nvSpPr>
            <p:spPr>
              <a:xfrm>
                <a:off x="8907253" y="2250030"/>
                <a:ext cx="56105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44913D8-9888-A34B-8F24-ADA6D2925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7253" y="2250030"/>
                <a:ext cx="561051" cy="307777"/>
              </a:xfrm>
              <a:prstGeom prst="rect">
                <a:avLst/>
              </a:prstGeom>
              <a:blipFill>
                <a:blip r:embed="rId8"/>
                <a:stretch>
                  <a:fillRect l="-8889" r="-15556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2DD1E2-2EAE-E240-9B62-57CC34D609D7}"/>
                  </a:ext>
                </a:extLst>
              </p:cNvPr>
              <p:cNvSpPr txBox="1"/>
              <p:nvPr/>
            </p:nvSpPr>
            <p:spPr>
              <a:xfrm>
                <a:off x="5267663" y="2121901"/>
                <a:ext cx="901272" cy="57419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2DD1E2-2EAE-E240-9B62-57CC34D60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663" y="2121901"/>
                <a:ext cx="901272" cy="574196"/>
              </a:xfrm>
              <a:prstGeom prst="rect">
                <a:avLst/>
              </a:prstGeom>
              <a:blipFill>
                <a:blip r:embed="rId9"/>
                <a:stretch>
                  <a:fillRect l="-5479" b="-851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FF73E8A-55F6-9D4B-A3AC-ADF1028B240C}"/>
              </a:ext>
            </a:extLst>
          </p:cNvPr>
          <p:cNvCxnSpPr/>
          <p:nvPr/>
        </p:nvCxnSpPr>
        <p:spPr bwMode="auto">
          <a:xfrm flipV="1">
            <a:off x="8492908" y="2443919"/>
            <a:ext cx="0" cy="1371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1" name="Text Box 56">
            <a:extLst>
              <a:ext uri="{FF2B5EF4-FFF2-40B4-BE49-F238E27FC236}">
                <a16:creationId xmlns:a16="http://schemas.microsoft.com/office/drawing/2014/main" id="{E641CDDD-0D8C-8448-9E4D-5F78748BCC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0863" y="5328338"/>
            <a:ext cx="1311275" cy="376237"/>
          </a:xfrm>
          <a:prstGeom prst="rect">
            <a:avLst/>
          </a:prstGeom>
          <a:solidFill>
            <a:schemeClr val="bg1"/>
          </a:solidFill>
          <a:ln w="9525">
            <a:solidFill>
              <a:schemeClr val="hlink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1800">
                <a:solidFill>
                  <a:schemeClr val="hlink"/>
                </a:solidFill>
              </a:rPr>
              <a:t>Steady-state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0CB6064-DF55-B64A-A584-0190158818CF}"/>
                  </a:ext>
                </a:extLst>
              </p:cNvPr>
              <p:cNvSpPr txBox="1"/>
              <p:nvPr/>
            </p:nvSpPr>
            <p:spPr>
              <a:xfrm>
                <a:off x="4168946" y="5141035"/>
                <a:ext cx="5172698" cy="630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𝑠𝑠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Ω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)=</m:t>
                          </m:r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→0</m:t>
                                  </m:r>
                                </m:lim>
                              </m:limLow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den>
                                  </m:f>
                                </m:e>
                              </m:d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cl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</m:e>
                          </m:func>
                        </m:e>
                      </m:func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den>
                          </m:f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0CB6064-DF55-B64A-A584-019015881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946" y="5141035"/>
                <a:ext cx="5172698" cy="630173"/>
              </a:xfrm>
              <a:prstGeom prst="rect">
                <a:avLst/>
              </a:prstGeom>
              <a:blipFill>
                <a:blip r:embed="rId10"/>
                <a:stretch>
                  <a:fillRect l="-735" r="-735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1">
            <a:extLst>
              <a:ext uri="{FF2B5EF4-FFF2-40B4-BE49-F238E27FC236}">
                <a16:creationId xmlns:a16="http://schemas.microsoft.com/office/drawing/2014/main" id="{8175C6C9-17D1-0B4C-ADFD-4AFBC96E7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5862" y="5998723"/>
            <a:ext cx="3360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600" i="1" dirty="0">
                <a:solidFill>
                  <a:srgbClr val="0000FF"/>
                </a:solidFill>
              </a:rPr>
              <a:t>No steady-state error with a step input</a:t>
            </a:r>
          </a:p>
        </p:txBody>
      </p:sp>
      <p:sp>
        <p:nvSpPr>
          <p:cNvPr id="54" name="TextBox 1">
            <a:extLst>
              <a:ext uri="{FF2B5EF4-FFF2-40B4-BE49-F238E27FC236}">
                <a16:creationId xmlns:a16="http://schemas.microsoft.com/office/drawing/2014/main" id="{2C16867C-2C37-1348-A91B-DBA772A95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7697" y="3982552"/>
            <a:ext cx="93166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600" dirty="0">
                <a:solidFill>
                  <a:srgbClr val="0000FF"/>
                </a:solidFill>
              </a:rPr>
              <a:t>One zero</a:t>
            </a:r>
          </a:p>
        </p:txBody>
      </p:sp>
      <p:sp>
        <p:nvSpPr>
          <p:cNvPr id="55" name="TextBox 1">
            <a:extLst>
              <a:ext uri="{FF2B5EF4-FFF2-40B4-BE49-F238E27FC236}">
                <a16:creationId xmlns:a16="http://schemas.microsoft.com/office/drawing/2014/main" id="{2532E6DE-9DCA-9D43-8FE8-3534A80A8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402" y="4377548"/>
            <a:ext cx="10311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600" dirty="0">
                <a:solidFill>
                  <a:srgbClr val="0000FF"/>
                </a:solidFill>
              </a:rPr>
              <a:t>Two poles</a:t>
            </a:r>
          </a:p>
        </p:txBody>
      </p:sp>
      <p:sp>
        <p:nvSpPr>
          <p:cNvPr id="28" name="Text Box 8">
            <a:extLst>
              <a:ext uri="{FF2B5EF4-FFF2-40B4-BE49-F238E27FC236}">
                <a16:creationId xmlns:a16="http://schemas.microsoft.com/office/drawing/2014/main" id="{76B1373E-19FC-DE43-B402-7DD93D017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832" y="4173181"/>
            <a:ext cx="35501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</a:rPr>
              <a:t>Closed-Loop 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2"/>
                </a:solidFill>
              </a:rPr>
              <a:t>Transfer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F13DED-D050-6F47-BA24-6492F90030E0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680475" y="1085198"/>
                <a:ext cx="1058495" cy="6090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𝑑𝑐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2F13DED-D050-6F47-BA24-6492F9003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0475" y="1085198"/>
                <a:ext cx="1058495" cy="609077"/>
              </a:xfrm>
              <a:prstGeom prst="rect">
                <a:avLst/>
              </a:prstGeom>
              <a:blipFill>
                <a:blip r:embed="rId11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963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5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Narrow" charset="0"/>
              </a:rPr>
              <a:t>Position Control with P&amp;D Control Actions</a:t>
            </a:r>
          </a:p>
        </p:txBody>
      </p:sp>
      <p:sp>
        <p:nvSpPr>
          <p:cNvPr id="22568" name="Text Box 8"/>
          <p:cNvSpPr txBox="1">
            <a:spLocks noChangeArrowheads="1"/>
          </p:cNvSpPr>
          <p:nvPr/>
        </p:nvSpPr>
        <p:spPr bwMode="auto">
          <a:xfrm>
            <a:off x="1309125" y="4039373"/>
            <a:ext cx="35501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 dirty="0">
                <a:solidFill>
                  <a:schemeClr val="accent2"/>
                </a:solidFill>
              </a:rPr>
              <a:t>Closed-Loop 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2"/>
                </a:solidFill>
              </a:rPr>
              <a:t>Transfer Function: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9B3721-2A30-3245-8482-A9B7C0D48DC3}" type="datetime1">
              <a:rPr lang="en-US" smtClean="0"/>
              <a:t>2/21/23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2.12/2.120 Spring 23'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2EEBEB-F6B2-6C42-B1DE-683AC96DBFA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344163" y="4943184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 “free” integrator</a:t>
            </a:r>
          </a:p>
        </p:txBody>
      </p:sp>
      <p:sp>
        <p:nvSpPr>
          <p:cNvPr id="50" name="Line 98"/>
          <p:cNvSpPr>
            <a:spLocks noChangeShapeType="1"/>
          </p:cNvSpPr>
          <p:nvPr/>
        </p:nvSpPr>
        <p:spPr bwMode="auto">
          <a:xfrm flipH="1" flipV="1">
            <a:off x="6739332" y="4797588"/>
            <a:ext cx="614664" cy="291192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AD36A8C-CD51-B741-9A2F-1CAEEBC7CA75}"/>
              </a:ext>
            </a:extLst>
          </p:cNvPr>
          <p:cNvSpPr>
            <a:spLocks noChangeAspect="1"/>
          </p:cNvSpPr>
          <p:nvPr/>
        </p:nvSpPr>
        <p:spPr>
          <a:xfrm>
            <a:off x="3638670" y="1719977"/>
            <a:ext cx="342900" cy="3429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graphicFrame>
        <p:nvGraphicFramePr>
          <p:cNvPr id="49" name="Object 16">
            <a:extLst>
              <a:ext uri="{FF2B5EF4-FFF2-40B4-BE49-F238E27FC236}">
                <a16:creationId xmlns:a16="http://schemas.microsoft.com/office/drawing/2014/main" id="{2F30CDD0-E7EC-A349-A521-154C9D9E42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91697" y="1537655"/>
          <a:ext cx="4762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Equation" r:id="rId3" imgW="317500" imgH="203200" progId="Equation.3">
                  <p:embed/>
                </p:oleObj>
              </mc:Choice>
              <mc:Fallback>
                <p:oleObj name="Equation" r:id="rId3" imgW="317500" imgH="203200" progId="Equation.3">
                  <p:embed/>
                  <p:pic>
                    <p:nvPicPr>
                      <p:cNvPr id="49" name="Object 16">
                        <a:extLst>
                          <a:ext uri="{FF2B5EF4-FFF2-40B4-BE49-F238E27FC236}">
                            <a16:creationId xmlns:a16="http://schemas.microsoft.com/office/drawing/2014/main" id="{2F30CDD0-E7EC-A349-A521-154C9D9E42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697" y="1537655"/>
                        <a:ext cx="4762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2B2E9E0-6D84-6E44-8111-DE913E4F3D0F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2967512" y="1877094"/>
            <a:ext cx="671159" cy="2323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B8F8AF5-D8DA-9142-AD29-7CF3FB0985B5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3981570" y="1876296"/>
            <a:ext cx="840748" cy="79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F4A7E30-C802-4C4A-8B2C-F007044E130C}"/>
              </a:ext>
            </a:extLst>
          </p:cNvPr>
          <p:cNvCxnSpPr>
            <a:cxnSpLocks/>
            <a:stCxn id="63" idx="3"/>
            <a:endCxn id="60" idx="1"/>
          </p:cNvCxnSpPr>
          <p:nvPr/>
        </p:nvCxnSpPr>
        <p:spPr>
          <a:xfrm>
            <a:off x="5901525" y="1876296"/>
            <a:ext cx="576329" cy="111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E07986D-05FD-BA48-ABB8-EE0B34397922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8103166" y="1896345"/>
            <a:ext cx="1038056" cy="662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0253073F-C65C-F442-841B-42BA9B42B648}"/>
              </a:ext>
            </a:extLst>
          </p:cNvPr>
          <p:cNvCxnSpPr>
            <a:cxnSpLocks/>
            <a:endCxn id="48" idx="4"/>
          </p:cNvCxnSpPr>
          <p:nvPr/>
        </p:nvCxnSpPr>
        <p:spPr>
          <a:xfrm rot="10800000">
            <a:off x="3810120" y="2062879"/>
            <a:ext cx="4913552" cy="1221817"/>
          </a:xfrm>
          <a:prstGeom prst="bentConnector2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27">
            <a:extLst>
              <a:ext uri="{FF2B5EF4-FFF2-40B4-BE49-F238E27FC236}">
                <a16:creationId xmlns:a16="http://schemas.microsoft.com/office/drawing/2014/main" id="{BE476771-5900-4341-8DF2-878AD2777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1645" y="1843179"/>
            <a:ext cx="3289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/>
              <a:t>+</a:t>
            </a:r>
          </a:p>
        </p:txBody>
      </p:sp>
      <p:sp>
        <p:nvSpPr>
          <p:cNvPr id="57" name="TextBox 28">
            <a:extLst>
              <a:ext uri="{FF2B5EF4-FFF2-40B4-BE49-F238E27FC236}">
                <a16:creationId xmlns:a16="http://schemas.microsoft.com/office/drawing/2014/main" id="{A03352EB-A8BA-B249-87F0-1923DA8706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732" y="1708241"/>
            <a:ext cx="312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2000"/>
              <a:t>_</a:t>
            </a:r>
          </a:p>
        </p:txBody>
      </p:sp>
      <p:sp>
        <p:nvSpPr>
          <p:cNvPr id="58" name="TextBox 29">
            <a:extLst>
              <a:ext uri="{FF2B5EF4-FFF2-40B4-BE49-F238E27FC236}">
                <a16:creationId xmlns:a16="http://schemas.microsoft.com/office/drawing/2014/main" id="{D0EDAC41-1576-C048-BDC3-F7A083A37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9123" y="1288475"/>
            <a:ext cx="10458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 i="1" dirty="0"/>
              <a:t>Controller</a:t>
            </a:r>
          </a:p>
        </p:txBody>
      </p:sp>
      <p:sp>
        <p:nvSpPr>
          <p:cNvPr id="59" name="TextBox 33">
            <a:extLst>
              <a:ext uri="{FF2B5EF4-FFF2-40B4-BE49-F238E27FC236}">
                <a16:creationId xmlns:a16="http://schemas.microsoft.com/office/drawing/2014/main" id="{3B5DF626-5FBA-394D-9D70-A2B8432C9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7923" y="1033000"/>
            <a:ext cx="63030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sz="1600" i="1" dirty="0"/>
              <a:t>Plant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C46997A-20CE-774B-A45C-6A0446480189}"/>
                  </a:ext>
                </a:extLst>
              </p:cNvPr>
              <p:cNvSpPr txBox="1"/>
              <p:nvPr/>
            </p:nvSpPr>
            <p:spPr>
              <a:xfrm>
                <a:off x="6477854" y="1596795"/>
                <a:ext cx="754053" cy="5813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C46997A-20CE-774B-A45C-6A0446480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854" y="1596795"/>
                <a:ext cx="754053" cy="581378"/>
              </a:xfrm>
              <a:prstGeom prst="rect">
                <a:avLst/>
              </a:prstGeom>
              <a:blipFill>
                <a:blip r:embed="rId5"/>
                <a:stretch>
                  <a:fillRect l="-3279" r="-6557" b="-1276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896020-D245-1E47-A142-9504FCA2C210}"/>
                  </a:ext>
                </a:extLst>
              </p:cNvPr>
              <p:cNvSpPr txBox="1"/>
              <p:nvPr/>
            </p:nvSpPr>
            <p:spPr>
              <a:xfrm>
                <a:off x="2314063" y="1723206"/>
                <a:ext cx="6534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E896020-D245-1E47-A142-9504FCA2C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063" y="1723206"/>
                <a:ext cx="653449" cy="307777"/>
              </a:xfrm>
              <a:prstGeom prst="rect">
                <a:avLst/>
              </a:prstGeom>
              <a:blipFill>
                <a:blip r:embed="rId6"/>
                <a:stretch>
                  <a:fillRect l="-7692" r="-13462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42D0C6-537B-8944-81B4-A3F9D019CB36}"/>
                  </a:ext>
                </a:extLst>
              </p:cNvPr>
              <p:cNvSpPr txBox="1"/>
              <p:nvPr/>
            </p:nvSpPr>
            <p:spPr>
              <a:xfrm>
                <a:off x="9141223" y="1723206"/>
                <a:ext cx="55463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642D0C6-537B-8944-81B4-A3F9D019C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1223" y="1723206"/>
                <a:ext cx="554639" cy="307777"/>
              </a:xfrm>
              <a:prstGeom prst="rect">
                <a:avLst/>
              </a:prstGeom>
              <a:blipFill>
                <a:blip r:embed="rId7"/>
                <a:stretch>
                  <a:fillRect l="-11364" r="-13636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283EE7-BC8C-D64C-8D30-A4BD3983116F}"/>
                  </a:ext>
                </a:extLst>
              </p:cNvPr>
              <p:cNvSpPr txBox="1"/>
              <p:nvPr/>
            </p:nvSpPr>
            <p:spPr>
              <a:xfrm>
                <a:off x="4822318" y="1710578"/>
                <a:ext cx="1079206" cy="33143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F5283EE7-BC8C-D64C-8D30-A4BD39831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318" y="1710578"/>
                <a:ext cx="1079206" cy="331437"/>
              </a:xfrm>
              <a:prstGeom prst="rect">
                <a:avLst/>
              </a:prstGeom>
              <a:blipFill>
                <a:blip r:embed="rId8"/>
                <a:stretch>
                  <a:fillRect l="-4598" r="-1149" b="-1785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E4C562A-708B-0B43-978F-677C5436C2DC}"/>
              </a:ext>
            </a:extLst>
          </p:cNvPr>
          <p:cNvCxnSpPr/>
          <p:nvPr/>
        </p:nvCxnSpPr>
        <p:spPr bwMode="auto">
          <a:xfrm flipV="1">
            <a:off x="8723672" y="1917095"/>
            <a:ext cx="0" cy="1371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13FA54D-DC54-0E47-9F7A-83BBA52EF7E6}"/>
                  </a:ext>
                </a:extLst>
              </p:cNvPr>
              <p:cNvSpPr txBox="1"/>
              <p:nvPr/>
            </p:nvSpPr>
            <p:spPr>
              <a:xfrm>
                <a:off x="7896380" y="1613792"/>
                <a:ext cx="206787" cy="57836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513FA54D-DC54-0E47-9F7A-83BBA52EF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6380" y="1613792"/>
                <a:ext cx="206787" cy="578363"/>
              </a:xfrm>
              <a:prstGeom prst="rect">
                <a:avLst/>
              </a:prstGeom>
              <a:blipFill>
                <a:blip r:embed="rId9"/>
                <a:stretch>
                  <a:fillRect l="-22222" r="-22222" b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D0F646E-B941-6347-96A0-12D8D1440EA7}"/>
              </a:ext>
            </a:extLst>
          </p:cNvPr>
          <p:cNvCxnSpPr>
            <a:cxnSpLocks/>
          </p:cNvCxnSpPr>
          <p:nvPr/>
        </p:nvCxnSpPr>
        <p:spPr>
          <a:xfrm>
            <a:off x="7238871" y="1903409"/>
            <a:ext cx="672916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FC49BC5-DD1C-7841-B021-1168C00C4049}"/>
              </a:ext>
            </a:extLst>
          </p:cNvPr>
          <p:cNvSpPr/>
          <p:nvPr/>
        </p:nvSpPr>
        <p:spPr bwMode="auto">
          <a:xfrm>
            <a:off x="6201052" y="1397753"/>
            <a:ext cx="2098307" cy="99925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5D929A3-B83E-D845-BC27-6CC34F21952A}"/>
                  </a:ext>
                </a:extLst>
              </p:cNvPr>
              <p:cNvSpPr txBox="1"/>
              <p:nvPr/>
            </p:nvSpPr>
            <p:spPr>
              <a:xfrm>
                <a:off x="7294727" y="1509969"/>
                <a:ext cx="56105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C5D929A3-B83E-D845-BC27-6CC34F219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4727" y="1509969"/>
                <a:ext cx="561051" cy="307777"/>
              </a:xfrm>
              <a:prstGeom prst="rect">
                <a:avLst/>
              </a:prstGeom>
              <a:blipFill>
                <a:blip r:embed="rId10"/>
                <a:stretch>
                  <a:fillRect l="-8889" r="-13333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DA31D3D-E7A4-BA44-A192-DDFA8D77B14D}"/>
                  </a:ext>
                </a:extLst>
              </p:cNvPr>
              <p:cNvSpPr txBox="1"/>
              <p:nvPr/>
            </p:nvSpPr>
            <p:spPr>
              <a:xfrm>
                <a:off x="8864171" y="2712695"/>
                <a:ext cx="1586396" cy="57836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Θ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7DA31D3D-E7A4-BA44-A192-DDFA8D77B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4171" y="2712695"/>
                <a:ext cx="1586396" cy="578363"/>
              </a:xfrm>
              <a:prstGeom prst="rect">
                <a:avLst/>
              </a:prstGeom>
              <a:blipFill>
                <a:blip r:embed="rId11"/>
                <a:stretch>
                  <a:fillRect l="-2362" r="-3937" b="-851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8B9B903-83BD-D54E-820B-D98CE03DFB90}"/>
                  </a:ext>
                </a:extLst>
              </p:cNvPr>
              <p:cNvSpPr/>
              <p:nvPr/>
            </p:nvSpPr>
            <p:spPr>
              <a:xfrm>
                <a:off x="4864677" y="3833040"/>
                <a:ext cx="3601307" cy="746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8B9B903-83BD-D54E-820B-D98CE03DFB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4677" y="3833040"/>
                <a:ext cx="3601307" cy="746679"/>
              </a:xfrm>
              <a:prstGeom prst="rect">
                <a:avLst/>
              </a:prstGeom>
              <a:blipFill>
                <a:blip r:embed="rId12"/>
                <a:stretch>
                  <a:fillRect t="-81667" b="-7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1">
            <a:extLst>
              <a:ext uri="{FF2B5EF4-FFF2-40B4-BE49-F238E27FC236}">
                <a16:creationId xmlns:a16="http://schemas.microsoft.com/office/drawing/2014/main" id="{90F1C270-B2AB-4B47-8AD4-8018DC71E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2234" y="3737232"/>
            <a:ext cx="93166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600" dirty="0">
                <a:solidFill>
                  <a:srgbClr val="0000FF"/>
                </a:solidFill>
              </a:rPr>
              <a:t>One zero</a:t>
            </a: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B38E52CC-2A61-C143-BFE6-A372DDF83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7939" y="4132228"/>
            <a:ext cx="103118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600" dirty="0">
                <a:solidFill>
                  <a:srgbClr val="0000FF"/>
                </a:solidFill>
              </a:rPr>
              <a:t>Two poles</a:t>
            </a:r>
          </a:p>
        </p:txBody>
      </p:sp>
      <p:sp>
        <p:nvSpPr>
          <p:cNvPr id="36" name="TextBox 1">
            <a:extLst>
              <a:ext uri="{FF2B5EF4-FFF2-40B4-BE49-F238E27FC236}">
                <a16:creationId xmlns:a16="http://schemas.microsoft.com/office/drawing/2014/main" id="{B974E01E-8ABA-EE4B-BEA7-4BDC1E9C4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5433" y="5530378"/>
            <a:ext cx="3360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MS PGothic" charset="0"/>
                <a:cs typeface="MS PGothic" charset="0"/>
              </a:defRPr>
            </a:lvl9pPr>
          </a:lstStyle>
          <a:p>
            <a:r>
              <a:rPr lang="en-US" sz="1600" i="1" dirty="0">
                <a:solidFill>
                  <a:srgbClr val="0000FF"/>
                </a:solidFill>
              </a:rPr>
              <a:t>No steady-state error with a step input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>
                <a:latin typeface="Arial Narrow" charset="0"/>
              </a:rPr>
              <a:t>Comparison of Closed-Loop Transfer Functions</a:t>
            </a:r>
          </a:p>
        </p:txBody>
      </p:sp>
      <p:sp>
        <p:nvSpPr>
          <p:cNvPr id="24585" name="Text Box 59"/>
          <p:cNvSpPr txBox="1">
            <a:spLocks noChangeArrowheads="1"/>
          </p:cNvSpPr>
          <p:nvPr/>
        </p:nvSpPr>
        <p:spPr bwMode="auto">
          <a:xfrm>
            <a:off x="2478089" y="2385119"/>
            <a:ext cx="29887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PI Control of Velocity:</a:t>
            </a:r>
          </a:p>
        </p:txBody>
      </p:sp>
      <p:sp>
        <p:nvSpPr>
          <p:cNvPr id="24586" name="Text Box 60"/>
          <p:cNvSpPr txBox="1">
            <a:spLocks noChangeArrowheads="1"/>
          </p:cNvSpPr>
          <p:nvPr/>
        </p:nvSpPr>
        <p:spPr bwMode="auto">
          <a:xfrm>
            <a:off x="2362200" y="4571107"/>
            <a:ext cx="30989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PD Control of Position:</a:t>
            </a:r>
          </a:p>
        </p:txBody>
      </p:sp>
      <p:sp>
        <p:nvSpPr>
          <p:cNvPr id="24587" name="Rectangle 62"/>
          <p:cNvSpPr>
            <a:spLocks noChangeArrowheads="1"/>
          </p:cNvSpPr>
          <p:nvPr/>
        </p:nvSpPr>
        <p:spPr bwMode="auto">
          <a:xfrm>
            <a:off x="2344739" y="2162870"/>
            <a:ext cx="7508875" cy="942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8" name="Rectangle 63"/>
          <p:cNvSpPr>
            <a:spLocks noChangeArrowheads="1"/>
          </p:cNvSpPr>
          <p:nvPr/>
        </p:nvSpPr>
        <p:spPr bwMode="auto">
          <a:xfrm>
            <a:off x="2381251" y="4337745"/>
            <a:ext cx="7535863" cy="1006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9" name="Oval 70"/>
          <p:cNvSpPr>
            <a:spLocks noChangeArrowheads="1"/>
          </p:cNvSpPr>
          <p:nvPr/>
        </p:nvSpPr>
        <p:spPr bwMode="auto">
          <a:xfrm>
            <a:off x="6361656" y="2634396"/>
            <a:ext cx="2659681" cy="461963"/>
          </a:xfrm>
          <a:prstGeom prst="ellips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90" name="Oval 71"/>
          <p:cNvSpPr>
            <a:spLocks noChangeArrowheads="1"/>
          </p:cNvSpPr>
          <p:nvPr/>
        </p:nvSpPr>
        <p:spPr bwMode="auto">
          <a:xfrm>
            <a:off x="6084734" y="4804353"/>
            <a:ext cx="3478212" cy="461962"/>
          </a:xfrm>
          <a:prstGeom prst="ellipse">
            <a:avLst/>
          </a:prstGeom>
          <a:noFill/>
          <a:ln w="9525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4591" name="Object 9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517361"/>
              </p:ext>
            </p:extLst>
          </p:nvPr>
        </p:nvGraphicFramePr>
        <p:xfrm>
          <a:off x="6347485" y="3631501"/>
          <a:ext cx="1492250" cy="36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Equation" r:id="rId3" imgW="990170" imgH="241195" progId="Equation.3">
                  <p:embed/>
                </p:oleObj>
              </mc:Choice>
              <mc:Fallback>
                <p:oleObj name="Equation" r:id="rId3" imgW="990170" imgH="241195" progId="Equation.3">
                  <p:embed/>
                  <p:pic>
                    <p:nvPicPr>
                      <p:cNvPr id="24591" name="Object 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7485" y="3631501"/>
                        <a:ext cx="1492250" cy="363538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92" name="Line 98"/>
          <p:cNvSpPr>
            <a:spLocks noChangeShapeType="1"/>
          </p:cNvSpPr>
          <p:nvPr/>
        </p:nvSpPr>
        <p:spPr bwMode="auto">
          <a:xfrm>
            <a:off x="6902605" y="3100040"/>
            <a:ext cx="223024" cy="479502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93" name="Line 99"/>
          <p:cNvSpPr>
            <a:spLocks noChangeShapeType="1"/>
          </p:cNvSpPr>
          <p:nvPr/>
        </p:nvSpPr>
        <p:spPr bwMode="auto">
          <a:xfrm flipV="1">
            <a:off x="6757639" y="4047893"/>
            <a:ext cx="312234" cy="802888"/>
          </a:xfrm>
          <a:prstGeom prst="line">
            <a:avLst/>
          </a:prstGeom>
          <a:noFill/>
          <a:ln w="9525">
            <a:solidFill>
              <a:schemeClr val="hlink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06606FD-DE2E-C44F-8648-C6130614CEE3}" type="datetime1">
              <a:rPr lang="en-US" smtClean="0"/>
              <a:t>2/21/23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2.12/2.120 Spring 23'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D2EEBEB-F6B2-6C42-B1DE-683AC96DBFA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9112428-AE14-E340-A0D3-1EA70D43285A}"/>
                  </a:ext>
                </a:extLst>
              </p:cNvPr>
              <p:cNvSpPr/>
              <p:nvPr/>
            </p:nvSpPr>
            <p:spPr>
              <a:xfrm>
                <a:off x="5511448" y="4446357"/>
                <a:ext cx="3601307" cy="746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9112428-AE14-E340-A0D3-1EA70D4328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1448" y="4446357"/>
                <a:ext cx="3601307" cy="746679"/>
              </a:xfrm>
              <a:prstGeom prst="rect">
                <a:avLst/>
              </a:prstGeom>
              <a:blipFill>
                <a:blip r:embed="rId5"/>
                <a:stretch>
                  <a:fillRect t="-80000" b="-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2B3FCEB-8602-4340-992A-AE46C53C02AC}"/>
                  </a:ext>
                </a:extLst>
              </p:cNvPr>
              <p:cNvSpPr/>
              <p:nvPr/>
            </p:nvSpPr>
            <p:spPr>
              <a:xfrm>
                <a:off x="5410479" y="2245440"/>
                <a:ext cx="3569439" cy="7684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𝑐𝑙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𝜏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2B3FCEB-8602-4340-992A-AE46C53C02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479" y="2245440"/>
                <a:ext cx="3569439" cy="768480"/>
              </a:xfrm>
              <a:prstGeom prst="rect">
                <a:avLst/>
              </a:prstGeom>
              <a:blipFill>
                <a:blip r:embed="rId6"/>
                <a:stretch>
                  <a:fillRect t="-77419" b="-7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RS3695_MechE_PowerPoint_Template_Gray_Bars_16x9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2.12 Labs for Spring 2021</Template>
  <TotalTime>7826</TotalTime>
  <Words>1136</Words>
  <Application>Microsoft Macintosh PowerPoint</Application>
  <PresentationFormat>Widescreen</PresentationFormat>
  <Paragraphs>272</Paragraphs>
  <Slides>25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ＭＳ Ｐゴシック</vt:lpstr>
      <vt:lpstr>ＭＳ Ｐゴシック</vt:lpstr>
      <vt:lpstr>Arial</vt:lpstr>
      <vt:lpstr>Arial Narrow</vt:lpstr>
      <vt:lpstr>Book Antiqua</vt:lpstr>
      <vt:lpstr>Calibri</vt:lpstr>
      <vt:lpstr>Cambria Math</vt:lpstr>
      <vt:lpstr>Helvetica</vt:lpstr>
      <vt:lpstr>Helvetica Neue</vt:lpstr>
      <vt:lpstr>Helvetica Neue Light</vt:lpstr>
      <vt:lpstr>Symbol</vt:lpstr>
      <vt:lpstr>Times New Roman</vt:lpstr>
      <vt:lpstr>RS3695_MechE_PowerPoint_Template_Gray_Bars_16x9</vt:lpstr>
      <vt:lpstr>Equation</vt:lpstr>
      <vt:lpstr>2.12/2.120  Introduction to Robotics</vt:lpstr>
      <vt:lpstr>Objectives</vt:lpstr>
      <vt:lpstr>System Setup</vt:lpstr>
      <vt:lpstr>1st Order Open Loop Step Response</vt:lpstr>
      <vt:lpstr>Standard Closed-Loop PID Control</vt:lpstr>
      <vt:lpstr>Estimate Open-Loop Transfer Function</vt:lpstr>
      <vt:lpstr>Velocity Control with P&amp;I Control Actions</vt:lpstr>
      <vt:lpstr>Position Control with P&amp;D Control Actions</vt:lpstr>
      <vt:lpstr>Comparison of Closed-Loop Transfer Functions</vt:lpstr>
      <vt:lpstr>2nd Order System Poles</vt:lpstr>
      <vt:lpstr>Dynamic Response Characteristics</vt:lpstr>
      <vt:lpstr>Controller Design</vt:lpstr>
      <vt:lpstr>FYI: PD Controller Design with Matlab’s SISOTOOL</vt:lpstr>
      <vt:lpstr>Monitoring/Capturing Serial Data</vt:lpstr>
      <vt:lpstr>Code Files and Deliverable</vt:lpstr>
      <vt:lpstr>Term Project: Task Strategy</vt:lpstr>
      <vt:lpstr>DC Motor</vt:lpstr>
      <vt:lpstr>DC Motor Principle</vt:lpstr>
      <vt:lpstr>DC Motor Principle (Cont.)</vt:lpstr>
      <vt:lpstr>DC Motor as A Transducer</vt:lpstr>
      <vt:lpstr>DC Motor with Mechanical Load </vt:lpstr>
      <vt:lpstr>DC Motor with Mechanical Load </vt:lpstr>
      <vt:lpstr>DC Motor with Mechanical Load </vt:lpstr>
      <vt:lpstr>Gear Ratio and Power Conservation</vt:lpstr>
      <vt:lpstr>DC Motor with Mechanical Load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2.12/2.120  Introduction to Robotics</dc:title>
  <dc:creator>Kamal Youcef-Toumi</dc:creator>
  <cp:lastModifiedBy>Ravi Tejwani</cp:lastModifiedBy>
  <cp:revision>78</cp:revision>
  <dcterms:created xsi:type="dcterms:W3CDTF">2021-02-25T00:22:00Z</dcterms:created>
  <dcterms:modified xsi:type="dcterms:W3CDTF">2023-02-21T16:42:26Z</dcterms:modified>
</cp:coreProperties>
</file>